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Glacial Indifference" charset="1" panose="00000000000000000000"/>
      <p:regular r:id="rId58"/>
    </p:embeddedFont>
    <p:embeddedFont>
      <p:font typeface="HK Grotesk" charset="1" panose="00000500000000000000"/>
      <p:regular r:id="rId59"/>
    </p:embeddedFont>
    <p:embeddedFont>
      <p:font typeface="HK Grotesk Bold" charset="1" panose="00000800000000000000"/>
      <p:regular r:id="rId60"/>
    </p:embeddedFont>
    <p:embeddedFont>
      <p:font typeface="Glacial Indifference Bold" charset="1" panose="00000800000000000000"/>
      <p:regular r:id="rId61"/>
    </p:embeddedFont>
    <p:embeddedFont>
      <p:font typeface="Open Sans 1" charset="1" panose="020B0606030504020204"/>
      <p:regular r:id="rId62"/>
    </p:embeddedFont>
    <p:embeddedFont>
      <p:font typeface="Open Sans 1 Bold" charset="1" panose="020B0806030504020204"/>
      <p:regular r:id="rId63"/>
    </p:embeddedFont>
    <p:embeddedFont>
      <p:font typeface="Open Sans 2" charset="1" panose="000000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ithub.com/OMG-Legacy-system/note_omg/tree/main/stato_dell_arte_0.1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3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7814NpF8.mp4" Type="http://schemas.openxmlformats.org/officeDocument/2006/relationships/video"/><Relationship Id="rId4" Target="../media/VAG7814NpF8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530101">
            <a:off x="-1333088" y="-9052530"/>
            <a:ext cx="7603751" cy="17859958"/>
            <a:chOff x="0" y="0"/>
            <a:chExt cx="2002634" cy="470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530101">
            <a:off x="-1516923" y="-8929979"/>
            <a:ext cx="7603751" cy="17859958"/>
            <a:chOff x="0" y="0"/>
            <a:chExt cx="2002634" cy="470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894965">
            <a:off x="-4315589" y="-1484079"/>
            <a:ext cx="7603751" cy="17859958"/>
            <a:chOff x="0" y="0"/>
            <a:chExt cx="2002634" cy="4703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8100000">
            <a:off x="-1939004" y="681012"/>
            <a:ext cx="7603751" cy="17859958"/>
            <a:chOff x="0" y="0"/>
            <a:chExt cx="2002634" cy="47038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336092" y="381524"/>
            <a:ext cx="1923208" cy="1923208"/>
          </a:xfrm>
          <a:custGeom>
            <a:avLst/>
            <a:gdLst/>
            <a:ahLst/>
            <a:cxnLst/>
            <a:rect r="r" b="b" t="t" l="l"/>
            <a:pathLst>
              <a:path h="1923208" w="1923208">
                <a:moveTo>
                  <a:pt x="0" y="0"/>
                </a:moveTo>
                <a:lnTo>
                  <a:pt x="1923208" y="0"/>
                </a:lnTo>
                <a:lnTo>
                  <a:pt x="1923208" y="1923208"/>
                </a:lnTo>
                <a:lnTo>
                  <a:pt x="0" y="1923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>
            <a:hlinkClick r:id="rId4" tooltip="https://github.com/OMG-Legacy-system/note_omg/tree/main/stato_dell_arte_0.1"/>
          </p:cNvPr>
          <p:cNvSpPr/>
          <p:nvPr/>
        </p:nvSpPr>
        <p:spPr>
          <a:xfrm flipH="false" flipV="false" rot="0">
            <a:off x="285406" y="381524"/>
            <a:ext cx="1294352" cy="1294352"/>
          </a:xfrm>
          <a:custGeom>
            <a:avLst/>
            <a:gdLst/>
            <a:ahLst/>
            <a:cxnLst/>
            <a:rect r="r" b="b" t="t" l="l"/>
            <a:pathLst>
              <a:path h="1294352" w="1294352">
                <a:moveTo>
                  <a:pt x="0" y="0"/>
                </a:moveTo>
                <a:lnTo>
                  <a:pt x="1294352" y="0"/>
                </a:lnTo>
                <a:lnTo>
                  <a:pt x="1294352" y="1294352"/>
                </a:lnTo>
                <a:lnTo>
                  <a:pt x="0" y="129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865168" y="3813482"/>
            <a:ext cx="10179064" cy="3632418"/>
            <a:chOff x="0" y="0"/>
            <a:chExt cx="13572085" cy="484322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3572085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59"/>
                </a:lnSpc>
              </a:pPr>
              <a:r>
                <a:rPr lang="en-US" sz="8799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MIGRAZIONE DI SISTEMI LEGACY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407725" y="4220501"/>
              <a:ext cx="875663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Stato dell’arte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79758" y="574675"/>
            <a:ext cx="742268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andrea.andrenucci@studenti.unisalento.it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andrea.elia3@studenti.unisalento.it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4293" y="1779214"/>
            <a:ext cx="11595482" cy="7479086"/>
          </a:xfrm>
          <a:custGeom>
            <a:avLst/>
            <a:gdLst/>
            <a:ahLst/>
            <a:cxnLst/>
            <a:rect r="r" b="b" t="t" l="l"/>
            <a:pathLst>
              <a:path h="7479086" w="11595482">
                <a:moveTo>
                  <a:pt x="0" y="0"/>
                </a:moveTo>
                <a:lnTo>
                  <a:pt x="11595482" y="0"/>
                </a:lnTo>
                <a:lnTo>
                  <a:pt x="11595482" y="7479086"/>
                </a:lnTo>
                <a:lnTo>
                  <a:pt x="0" y="747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297"/>
            <a:ext cx="5965062" cy="97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L’APPROCCIO È STATO TESTATO SU UNA VARIETÀ AMPIA DI LINGUAGGI: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9815" y="2317462"/>
            <a:ext cx="2342406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FORTRAN</a:t>
            </a:r>
          </a:p>
          <a:p>
            <a:pPr algn="ctr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PASCAL </a:t>
            </a:r>
          </a:p>
          <a:p>
            <a:pPr algn="ctr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COBOL</a:t>
            </a:r>
          </a:p>
          <a:p>
            <a:pPr algn="ctr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C/C++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458901"/>
            <a:ext cx="4369818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CON RISULTATI POSITIVI, CHE CONFERMANO LA RIUSCITA DELLO STUDIO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577" y="3086100"/>
            <a:ext cx="13025186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SCOMPOSIZIONE AUTOMATICA</a:t>
            </a:r>
          </a:p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MICROSERVIZI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02167" y="857257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389587" y="-6966880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545856" y="-8706588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728191"/>
            <a:ext cx="3337791" cy="3733800"/>
          </a:xfrm>
          <a:custGeom>
            <a:avLst/>
            <a:gdLst/>
            <a:ahLst/>
            <a:cxnLst/>
            <a:rect r="r" b="b" t="t" l="l"/>
            <a:pathLst>
              <a:path h="3733800" w="3337791">
                <a:moveTo>
                  <a:pt x="0" y="0"/>
                </a:moveTo>
                <a:lnTo>
                  <a:pt x="3337791" y="0"/>
                </a:lnTo>
                <a:lnTo>
                  <a:pt x="3337791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55081" y="3931881"/>
            <a:ext cx="3471785" cy="5326419"/>
          </a:xfrm>
          <a:custGeom>
            <a:avLst/>
            <a:gdLst/>
            <a:ahLst/>
            <a:cxnLst/>
            <a:rect r="r" b="b" t="t" l="l"/>
            <a:pathLst>
              <a:path h="5326419" w="3471785">
                <a:moveTo>
                  <a:pt x="0" y="0"/>
                </a:moveTo>
                <a:lnTo>
                  <a:pt x="3471785" y="0"/>
                </a:lnTo>
                <a:lnTo>
                  <a:pt x="3471785" y="5326419"/>
                </a:lnTo>
                <a:lnTo>
                  <a:pt x="0" y="532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94381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Lo screening ha identificato due modi, data un’architettura monolitica, di passare ad un’architettura a microservizi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9820"/>
            <a:ext cx="1623060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API similarity graph (Xiaoxiao Sun): modella il problema come una ricerca su grafo, usa per l’analisi unicamente gli standard OpenAPI e Swagger. Mediante un peso α si controlla quanto il sistema usa la similiarità di topic e dei messaggi di risposta del candidato.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Ottiene ottimi risultati (2 PMS, 11 GMS, 2 BMS)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64454"/>
            <a:ext cx="811530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Il sistema effettua: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Calcolo delle similiarità fra API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Costruzione del grafo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Spectral Clustering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La scelta del numero di microservizi viene poi effettuata tramite K-means sullo spazio spettrale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4443" y="4787987"/>
            <a:ext cx="10574857" cy="2384968"/>
          </a:xfrm>
          <a:custGeom>
            <a:avLst/>
            <a:gdLst/>
            <a:ahLst/>
            <a:cxnLst/>
            <a:rect r="r" b="b" t="t" l="l"/>
            <a:pathLst>
              <a:path h="2384968" w="10574857">
                <a:moveTo>
                  <a:pt x="0" y="0"/>
                </a:moveTo>
                <a:lnTo>
                  <a:pt x="10574857" y="0"/>
                </a:lnTo>
                <a:lnTo>
                  <a:pt x="10574857" y="2384968"/>
                </a:lnTo>
                <a:lnTo>
                  <a:pt x="0" y="2384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Evolutionary search (Khaled Sellami): ottimizza una funzione multi-obiettivo per identificare i microservizi.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Per quanto i risultati siano positivi (sempre sopra il 75%, e sul 90% in uno dei tre casi proposti), n</a:t>
            </a: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ell’articolo viene specificato che il piccolo numero di campioni presi a riferimento e il tipo di misure utilizzate potrebbero minare la validità del risultato.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48125"/>
            <a:ext cx="6808224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L’</a:t>
            </a: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obiettivo è identificare microservizi: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coesi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debolmente accoppiati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con granularità adeguata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Basata su: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chiamate di metodo tra classi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direzione e frequenza delle chiamate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34425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Via algoritmo IBEA, che minimizza un ipervolume costruito sugli obiettivi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525" y="1512124"/>
            <a:ext cx="1213065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TOOL DI SUPPORTO ALLA MIGRAZIONE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291819"/>
            <a:ext cx="6516067" cy="185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BASATI SU </a:t>
            </a:r>
          </a:p>
          <a:p>
            <a:pPr algn="l">
              <a:lnSpc>
                <a:spcPts val="4912"/>
              </a:lnSpc>
            </a:pP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-MODELLI MACHINE LEARNING </a:t>
            </a:r>
          </a:p>
          <a:p>
            <a:pPr algn="l">
              <a:lnSpc>
                <a:spcPts val="4912"/>
              </a:lnSpc>
            </a:pP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-MODELLI DEEP LEARNING </a:t>
            </a:r>
          </a:p>
        </p:txBody>
      </p:sp>
      <p:grpSp>
        <p:nvGrpSpPr>
          <p:cNvPr name="Group 4" id="4"/>
          <p:cNvGrpSpPr/>
          <p:nvPr/>
        </p:nvGrpSpPr>
        <p:grpSpPr>
          <a:xfrm rot="-7757322">
            <a:off x="12914143" y="730133"/>
            <a:ext cx="7603751" cy="17859958"/>
            <a:chOff x="0" y="0"/>
            <a:chExt cx="2002634" cy="4703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067641">
            <a:off x="14701564" y="-7094005"/>
            <a:ext cx="7603751" cy="17859958"/>
            <a:chOff x="0" y="0"/>
            <a:chExt cx="2002634" cy="4703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242636">
            <a:off x="11857833" y="-8833712"/>
            <a:ext cx="7603751" cy="17859958"/>
            <a:chOff x="0" y="0"/>
            <a:chExt cx="2002634" cy="47038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8981122">
            <a:off x="15152140" y="-970623"/>
            <a:ext cx="7603751" cy="17859958"/>
            <a:chOff x="0" y="0"/>
            <a:chExt cx="2002634" cy="47038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41194" y="857250"/>
            <a:ext cx="68056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XMAINFRAME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0072" y="3534574"/>
            <a:ext cx="14475321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PRIMO LLM BASATO SU DEEPSEEK-CODER SPECIALIZZATO NELLA COMPRENSIONE DEL SISTEMA LEGACY COBOL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04971" y="8680723"/>
            <a:ext cx="70671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Sviluppato da FPT Software AI Center</a:t>
            </a:r>
          </a:p>
        </p:txBody>
      </p:sp>
      <p:grpSp>
        <p:nvGrpSpPr>
          <p:cNvPr name="Group 5" id="5"/>
          <p:cNvGrpSpPr/>
          <p:nvPr/>
        </p:nvGrpSpPr>
        <p:grpSpPr>
          <a:xfrm rot="-3707569">
            <a:off x="12343518" y="-10633665"/>
            <a:ext cx="7603751" cy="17859958"/>
            <a:chOff x="0" y="0"/>
            <a:chExt cx="2002634" cy="470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150" y="923925"/>
            <a:ext cx="764917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 GAP DEGLI LLM ESISTENTI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4800" y="2057400"/>
            <a:ext cx="16954500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 DATA INSUFFICIENTE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ASSENZA DI BENCHMARK PER MAINFRAME SPECIFICI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COMPRENSIONE OLTRE LA GENERAZIONE </a:t>
            </a:r>
          </a:p>
        </p:txBody>
      </p:sp>
      <p:grpSp>
        <p:nvGrpSpPr>
          <p:cNvPr name="Group 4" id="4"/>
          <p:cNvGrpSpPr/>
          <p:nvPr/>
        </p:nvGrpSpPr>
        <p:grpSpPr>
          <a:xfrm rot="2385075">
            <a:off x="12904974" y="5510268"/>
            <a:ext cx="7603751" cy="17859958"/>
            <a:chOff x="0" y="0"/>
            <a:chExt cx="2002634" cy="4703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85900" y="7172325"/>
            <a:ext cx="14983420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COMPRENSIONE DEL CODICE RAPPRESENTA IL 40-60% DI EFFORT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3900" y="528002"/>
            <a:ext cx="172593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ARCHITETTURA PER LA SPECIALIZZAZIONE DEL DOMINIO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3900" y="2675141"/>
            <a:ext cx="8420100" cy="17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DEEPSEEK-CODER</a:t>
            </a:r>
          </a:p>
          <a:p>
            <a:pPr algn="l" marL="715950" indent="-357975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 WINDOW 16K TOKEN(ROPE)</a:t>
            </a:r>
          </a:p>
          <a:p>
            <a:pPr algn="l">
              <a:lnSpc>
                <a:spcPts val="464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32777"/>
            <a:ext cx="16230600" cy="41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sz="387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</a:t>
            </a:r>
          </a:p>
          <a:p>
            <a:pPr algn="l" marL="837630" indent="-418815" lvl="1">
              <a:lnSpc>
                <a:spcPts val="5431"/>
              </a:lnSpc>
              <a:buFont typeface="Arial"/>
              <a:buChar char="•"/>
            </a:pPr>
            <a:r>
              <a:rPr lang="en-US" b="true" sz="3879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CONTINUAL PRE-TRAINING</a:t>
            </a:r>
            <a:r>
              <a:rPr lang="en-US" sz="387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:</a:t>
            </a:r>
            <a:r>
              <a:rPr lang="en-US" sz="387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COBOL SOURCE CODE (GITHUB),OFFICIAL DOCUMENTATION, GENERAL DATA PER RAGIONAMENTO E LINGUAGGIO</a:t>
            </a:r>
          </a:p>
          <a:p>
            <a:pPr algn="l">
              <a:lnSpc>
                <a:spcPts val="5431"/>
              </a:lnSpc>
            </a:pPr>
          </a:p>
          <a:p>
            <a:pPr algn="l" marL="837630" indent="-418815" lvl="1">
              <a:lnSpc>
                <a:spcPts val="5431"/>
              </a:lnSpc>
              <a:buFont typeface="Arial"/>
              <a:buChar char="•"/>
            </a:pPr>
            <a:r>
              <a:rPr lang="en-US" b="true" sz="3879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INSTRUCTION TUNING</a:t>
            </a:r>
            <a:r>
              <a:rPr lang="en-US" sz="387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 INSTRUCT-DATASET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63100" y="2384952"/>
            <a:ext cx="8420100" cy="230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MAINFRAMEBENCH</a:t>
            </a:r>
          </a:p>
          <a:p>
            <a:pPr algn="l" marL="715950" indent="-357975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DOMANDE RISPOSTA</a:t>
            </a:r>
          </a:p>
          <a:p>
            <a:pPr algn="l" marL="715950" indent="-357975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SPIEGAZIONE DEL CODICE COBOL</a:t>
            </a:r>
          </a:p>
          <a:p>
            <a:pPr algn="l" marL="715950" indent="-357975" lvl="1">
              <a:lnSpc>
                <a:spcPts val="4642"/>
              </a:lnSpc>
              <a:buFont typeface="Arial"/>
              <a:buChar char="•"/>
            </a:pPr>
            <a:r>
              <a:rPr lang="en-US" sz="331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DOMANDE A RISPOSTA MULTIPLA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94503" y="2757820"/>
          <a:ext cx="3771900" cy="6286500"/>
        </p:xfrm>
        <a:graphic>
          <a:graphicData uri="http://schemas.openxmlformats.org/presentationml/2006/ole">
            <p:oleObj imgW="5029200" imgH="7543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7610200" y="2357770"/>
          <a:ext cx="13201650" cy="6286500"/>
        </p:xfrm>
        <a:graphic>
          <a:graphicData uri="http://schemas.openxmlformats.org/presentationml/2006/ole">
            <p:oleObj imgW="15836900" imgH="8915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32080"/>
            <a:ext cx="359315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BENCHMARK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8052" y="1374394"/>
            <a:ext cx="4808875" cy="98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MULTIPLE CHOICE QUESTION TASK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41972" y="1623746"/>
            <a:ext cx="4410420" cy="48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QUESTION ASNWERING TASK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317491" y="2520886"/>
          <a:ext cx="13201650" cy="6286500"/>
        </p:xfrm>
        <a:graphic>
          <a:graphicData uri="http://schemas.openxmlformats.org/presentationml/2006/ole">
            <p:oleObj imgW="15836900" imgH="89154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809" y="132080"/>
            <a:ext cx="3592939" cy="89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BENCHMARK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14711" y="1394391"/>
            <a:ext cx="6505630" cy="62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0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COBOL CODE SUMMARIZATION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25755"/>
            <a:ext cx="8004952" cy="5023107"/>
          </a:xfrm>
          <a:custGeom>
            <a:avLst/>
            <a:gdLst/>
            <a:ahLst/>
            <a:cxnLst/>
            <a:rect r="r" b="b" t="t" l="l"/>
            <a:pathLst>
              <a:path h="5023107" w="8004952">
                <a:moveTo>
                  <a:pt x="0" y="0"/>
                </a:moveTo>
                <a:lnTo>
                  <a:pt x="8004952" y="0"/>
                </a:lnTo>
                <a:lnTo>
                  <a:pt x="8004952" y="5023107"/>
                </a:lnTo>
                <a:lnTo>
                  <a:pt x="0" y="502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33652" y="3962188"/>
            <a:ext cx="7987651" cy="3853415"/>
          </a:xfrm>
          <a:custGeom>
            <a:avLst/>
            <a:gdLst/>
            <a:ahLst/>
            <a:cxnLst/>
            <a:rect r="r" b="b" t="t" l="l"/>
            <a:pathLst>
              <a:path h="3853415" w="7987651">
                <a:moveTo>
                  <a:pt x="0" y="0"/>
                </a:moveTo>
                <a:lnTo>
                  <a:pt x="7987651" y="0"/>
                </a:lnTo>
                <a:lnTo>
                  <a:pt x="7987651" y="3853415"/>
                </a:lnTo>
                <a:lnTo>
                  <a:pt x="0" y="385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21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6230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TRAIETTORIE DI MODERNIZZAZIONE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636064"/>
            <a:ext cx="7444822" cy="11431589"/>
          </a:xfrm>
          <a:custGeom>
            <a:avLst/>
            <a:gdLst/>
            <a:ahLst/>
            <a:cxnLst/>
            <a:rect r="r" b="b" t="t" l="l"/>
            <a:pathLst>
              <a:path h="11431589" w="7444822">
                <a:moveTo>
                  <a:pt x="0" y="0"/>
                </a:moveTo>
                <a:lnTo>
                  <a:pt x="7444822" y="0"/>
                </a:lnTo>
                <a:lnTo>
                  <a:pt x="7444822" y="11431588"/>
                </a:lnTo>
                <a:lnTo>
                  <a:pt x="0" y="1143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04643" y="1085011"/>
            <a:ext cx="539308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COME FUNZIONA?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79205" y="2372564"/>
            <a:ext cx="761371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INPUT :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odice cobol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OUTPUT: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Spiegazione della complessita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Spiegazione del codice Cobol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Refactoring Suggestion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87465" y="6820376"/>
            <a:ext cx="309904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CASE: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39828" y="7916749"/>
            <a:ext cx="67434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Comprensione del codice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Valutazione della migrazione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Generazione di documentazione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51218" y="2996484"/>
          <a:ext cx="14847368" cy="5497111"/>
        </p:xfrm>
        <a:graphic>
          <a:graphicData uri="http://schemas.openxmlformats.org/drawingml/2006/table">
            <a:tbl>
              <a:tblPr/>
              <a:tblGrid>
                <a:gridCol w="4949123"/>
                <a:gridCol w="4949123"/>
                <a:gridCol w="4949123"/>
              </a:tblGrid>
              <a:tr h="12672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BASE-7B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9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INSTRUCT-7B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9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INSTRUCT-10.5B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9E0"/>
                    </a:solidFill>
                  </a:tcPr>
                </a:tc>
              </a:tr>
              <a:tr h="42298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4C4C4B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Modello grezzo su cui fare fine-tuning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Si ha un dataset interno all’azienda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Necessita’ di adattare il modello per una determinata azienda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4C4C4B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ChatBot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Deployment immediato in IDE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Tool di supporto per sviluppatori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Generazione automatica di documentazione tecnica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b="true" sz="2399">
                          <a:solidFill>
                            <a:srgbClr val="4C4C4B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Versione di instruct-7b con piu layers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Refactoring suggestion 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Analisi critica pre-migrazione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Accuracy piu’ elevata</a:t>
                      </a:r>
                    </a:p>
                    <a:p>
                      <a:pPr algn="l" marL="518157" indent="-259078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3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Da usare nel caso di capacita computazione disponibile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951218" y="1254744"/>
            <a:ext cx="5303520" cy="79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  <a:spcBef>
                <a:spcPct val="0"/>
              </a:spcBef>
            </a:pPr>
            <a:r>
              <a:rPr lang="en-US" sz="461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MODELLI DISPONIBILI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29294" y="857250"/>
            <a:ext cx="8029412" cy="156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MIGRATION EXP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0045" y="3532774"/>
            <a:ext cx="16547909" cy="163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468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LEARNING-TO-RANK: </a:t>
            </a:r>
          </a:p>
          <a:p>
            <a:pPr algn="ctr">
              <a:lnSpc>
                <a:spcPts val="6552"/>
              </a:lnSpc>
            </a:pPr>
            <a:r>
              <a:rPr lang="en-US" sz="468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GESTIONE DELLA PRIORITÀ IN FASE DI MIGRAZIONE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95633" y="6304056"/>
            <a:ext cx="5097453" cy="118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-Decision Support System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-Trainato su migrazioni reali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3686" y="9191625"/>
            <a:ext cx="8117368" cy="58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Mateus, Martinez,Kolski - 2023</a:t>
            </a:r>
          </a:p>
        </p:txBody>
      </p:sp>
      <p:grpSp>
        <p:nvGrpSpPr>
          <p:cNvPr name="Group 6" id="6"/>
          <p:cNvGrpSpPr/>
          <p:nvPr/>
        </p:nvGrpSpPr>
        <p:grpSpPr>
          <a:xfrm rot="-3707569">
            <a:off x="12343518" y="-10633665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036000"/>
            <a:ext cx="16230600" cy="3086100"/>
            <a:chOff x="0" y="0"/>
            <a:chExt cx="427472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812800"/>
            </a:xfrm>
            <a:custGeom>
              <a:avLst/>
              <a:gdLst/>
              <a:ahLst/>
              <a:cxnLst/>
              <a:rect r="r" b="b" t="t" l="l"/>
              <a:pathLst>
                <a:path h="81280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788473"/>
                  </a:lnTo>
                  <a:cubicBezTo>
                    <a:pt x="4274726" y="801909"/>
                    <a:pt x="4263834" y="812800"/>
                    <a:pt x="4250399" y="812800"/>
                  </a:cubicBezTo>
                  <a:lnTo>
                    <a:pt x="24327" y="812800"/>
                  </a:lnTo>
                  <a:cubicBezTo>
                    <a:pt x="10891" y="812800"/>
                    <a:pt x="0" y="801909"/>
                    <a:pt x="0" y="7884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1547" y="527975"/>
            <a:ext cx="1627108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PERCHE’ E’ IMPORTANTE L’ORDINE DEI FILE DA MIGRARE?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2290" y="1828685"/>
            <a:ext cx="1026661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 letteratura si distinguono due tipologie di migrazione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one-step migration ( Big Bang)</a:t>
            </a: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incremental migration ( Chicken Little)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816" y="3504613"/>
            <a:ext cx="1116155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4816" y="4334613"/>
            <a:ext cx="141041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Nella Chicken Little emerge un problema:   </a:t>
            </a: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 che ordine migro i file?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349" y="6235586"/>
            <a:ext cx="15289302" cy="26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1"/>
              </a:lnSpc>
            </a:pPr>
            <a:r>
              <a:rPr lang="en-US" sz="3715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MIGRATIONEXP NASCE PER RISOLVERE ESATTAMENTE QUESTO PROBLEMA: DATO UN PROGETTO DA MIGRARE, SUGGERISCE QUALI FILE MIGRARE PRIMA BASANDOSI SU PATTERN APPRESI DA MIGRAZIONI REALI.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24200" y="301861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9616" y="2191356"/>
            <a:ext cx="8139356" cy="584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6"/>
              </a:lnSpc>
            </a:pPr>
          </a:p>
          <a:p>
            <a:pPr algn="l">
              <a:lnSpc>
                <a:spcPts val="4266"/>
              </a:lnSpc>
            </a:pPr>
            <a:r>
              <a:rPr lang="en-US" b="true" sz="3047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Input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: Progetti open-source già migrati da Java a Kotlin</a:t>
            </a:r>
          </a:p>
          <a:p>
            <a:pPr algn="l">
              <a:lnSpc>
                <a:spcPts val="4266"/>
              </a:lnSpc>
            </a:pPr>
            <a:r>
              <a:rPr lang="en-US" b="true" sz="3047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Processo di training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:</a:t>
            </a:r>
          </a:p>
          <a:p>
            <a:pPr algn="l" marL="657998" indent="-328999" lvl="1">
              <a:lnSpc>
                <a:spcPts val="4266"/>
              </a:lnSpc>
              <a:buFont typeface="Arial"/>
              <a:buChar char="•"/>
            </a:pPr>
            <a:r>
              <a:rPr lang="en-US" sz="3047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Estrazione commit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con migrazioni</a:t>
            </a:r>
          </a:p>
          <a:p>
            <a:pPr algn="l" marL="657998" indent="-328999" lvl="1">
              <a:lnSpc>
                <a:spcPts val="4266"/>
              </a:lnSpc>
              <a:buFont typeface="Arial"/>
              <a:buChar char="•"/>
            </a:pPr>
            <a:r>
              <a:rPr lang="en-US" sz="3047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Feature extraction 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(56 metriche per file)</a:t>
            </a:r>
          </a:p>
          <a:p>
            <a:pPr algn="l" marL="657998" indent="-328999" lvl="1">
              <a:lnSpc>
                <a:spcPts val="4266"/>
              </a:lnSpc>
              <a:buFont typeface="Arial"/>
              <a:buChar char="•"/>
            </a:pPr>
            <a:r>
              <a:rPr lang="en-US" sz="3047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</a:t>
            </a:r>
            <a:r>
              <a:rPr lang="en-US" sz="3047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airwise learning-to-rank</a:t>
            </a:r>
          </a:p>
          <a:p>
            <a:pPr algn="l" marL="657998" indent="-328999" lvl="1">
              <a:lnSpc>
                <a:spcPts val="4266"/>
              </a:lnSpc>
              <a:buFont typeface="Arial"/>
              <a:buChar char="•"/>
            </a:pPr>
            <a:r>
              <a:rPr lang="en-US" sz="3047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LambdaMART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: </a:t>
            </a:r>
            <a:r>
              <a:rPr lang="en-US" sz="3047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Impara relazione tra features e probabilità di migrazione</a:t>
            </a:r>
          </a:p>
          <a:p>
            <a:pPr algn="l">
              <a:lnSpc>
                <a:spcPts val="4266"/>
              </a:lnSpc>
            </a:pPr>
          </a:p>
          <a:p>
            <a:pPr algn="l">
              <a:lnSpc>
                <a:spcPts val="426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93941" y="697811"/>
            <a:ext cx="574387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1.TRAINING PHASE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8980" y="697811"/>
            <a:ext cx="669232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2.SERVING PHASE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9213" y="2191356"/>
            <a:ext cx="9338553" cy="1011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b="true" sz="3049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Input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: Progetto P da migrare (mix di file Java e Kotlin)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b="true" sz="3049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Processo di Production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658494" indent="-329247" lvl="1">
              <a:lnSpc>
                <a:spcPts val="4269"/>
              </a:lnSpc>
              <a:buFont typeface="Arial"/>
              <a:buChar char="•"/>
            </a:pPr>
            <a:r>
              <a:rPr lang="en-US" sz="3049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Estrae features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dai file Java non ancora migrati</a:t>
            </a:r>
          </a:p>
          <a:p>
            <a:pPr algn="l" marL="658494" indent="-329247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Crea </a:t>
            </a:r>
            <a:r>
              <a:rPr lang="en-US" sz="3049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vettori di features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 per ogni file candidato</a:t>
            </a:r>
          </a:p>
          <a:p>
            <a:pPr algn="l" marL="658494" indent="-329247" lvl="1">
              <a:lnSpc>
                <a:spcPts val="4269"/>
              </a:lnSpc>
              <a:buFont typeface="Arial"/>
              <a:buChar char="•"/>
            </a:pPr>
            <a:r>
              <a:rPr lang="en-US" sz="3049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Query al modello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: passa tutti i vettori al ranking model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b="true" sz="3049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Output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: lista ranked di file con "</a:t>
            </a:r>
            <a:r>
              <a:rPr lang="en-US" sz="3049" u="sng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predicted relevance score</a:t>
            </a:r>
            <a:r>
              <a:rPr lang="en-US" sz="304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"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H="true">
            <a:off x="8633298" y="0"/>
            <a:ext cx="0" cy="10542358"/>
          </a:xfrm>
          <a:prstGeom prst="line">
            <a:avLst/>
          </a:prstGeom>
          <a:ln cap="flat" w="38100">
            <a:solidFill>
              <a:srgbClr val="345C72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924935" y="4612001"/>
          <a:ext cx="11162444" cy="4115111"/>
        </p:xfrm>
        <a:graphic>
          <a:graphicData uri="http://schemas.openxmlformats.org/drawingml/2006/table">
            <a:tbl>
              <a:tblPr/>
              <a:tblGrid>
                <a:gridCol w="11162444"/>
              </a:tblGrid>
              <a:tr h="4115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4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504"/>
                        </a:lnSpc>
                      </a:pPr>
                      <a:r>
                        <a:rPr lang="en-US" sz="2503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Versione commit 2d1c59:</a:t>
                      </a:r>
                    </a:p>
                    <a:p>
                      <a:pPr algn="ctr">
                        <a:lnSpc>
                          <a:spcPts val="3504"/>
                        </a:lnSpc>
                      </a:pPr>
                      <a:r>
                        <a:rPr lang="en-US" sz="2503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- 38 file Kotlin (già migrati)</a:t>
                      </a:r>
                    </a:p>
                    <a:p>
                      <a:pPr algn="ctr">
                        <a:lnSpc>
                          <a:spcPts val="3504"/>
                        </a:lnSpc>
                      </a:pPr>
                      <a:r>
                        <a:rPr lang="en-US" sz="2503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- 6 file Java candidati</a:t>
                      </a:r>
                    </a:p>
                    <a:p>
                      <a:pPr algn="l">
                        <a:lnSpc>
                          <a:spcPts val="3504"/>
                        </a:lnSpc>
                      </a:pPr>
                    </a:p>
                    <a:p>
                      <a:pPr algn="l">
                        <a:lnSpc>
                          <a:spcPts val="3504"/>
                        </a:lnSpc>
                      </a:pPr>
                    </a:p>
                  </a:txBody>
                  <a:tcPr marL="227066" marR="227066" marT="227066" marB="227066" anchor="ctr">
                    <a:lnL cmpd="sng" algn="ctr" cap="flat" w="4541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541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541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541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009762" y="4778513"/>
            <a:ext cx="10992789" cy="3782085"/>
          </a:xfrm>
          <a:custGeom>
            <a:avLst/>
            <a:gdLst/>
            <a:ahLst/>
            <a:cxnLst/>
            <a:rect r="r" b="b" t="t" l="l"/>
            <a:pathLst>
              <a:path h="3782085" w="10992789">
                <a:moveTo>
                  <a:pt x="0" y="0"/>
                </a:moveTo>
                <a:lnTo>
                  <a:pt x="10992790" y="0"/>
                </a:lnTo>
                <a:lnTo>
                  <a:pt x="10992790" y="3782085"/>
                </a:lnTo>
                <a:lnTo>
                  <a:pt x="0" y="378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26037" y="4722663"/>
            <a:ext cx="132833" cy="129427"/>
            <a:chOff x="0" y="0"/>
            <a:chExt cx="148590" cy="144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446" y="49054"/>
              <a:ext cx="48074" cy="41056"/>
            </a:xfrm>
            <a:custGeom>
              <a:avLst/>
              <a:gdLst/>
              <a:ahLst/>
              <a:cxnLst/>
              <a:rect r="r" b="b" t="t" l="l"/>
              <a:pathLst>
                <a:path h="41056" w="48074">
                  <a:moveTo>
                    <a:pt x="48074" y="14446"/>
                  </a:moveTo>
                  <a:cubicBezTo>
                    <a:pt x="26484" y="48736"/>
                    <a:pt x="6164" y="42386"/>
                    <a:pt x="2354" y="36036"/>
                  </a:cubicBezTo>
                  <a:cubicBezTo>
                    <a:pt x="-2726" y="28416"/>
                    <a:pt x="1084" y="8096"/>
                    <a:pt x="7434" y="1746"/>
                  </a:cubicBezTo>
                  <a:cubicBezTo>
                    <a:pt x="15054" y="-3334"/>
                    <a:pt x="41724" y="4286"/>
                    <a:pt x="41724" y="42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722631" y="4755587"/>
            <a:ext cx="143051" cy="158946"/>
            <a:chOff x="0" y="0"/>
            <a:chExt cx="160020" cy="177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624" y="49883"/>
              <a:ext cx="57400" cy="76506"/>
            </a:xfrm>
            <a:custGeom>
              <a:avLst/>
              <a:gdLst/>
              <a:ahLst/>
              <a:cxnLst/>
              <a:rect r="r" b="b" t="t" l="l"/>
              <a:pathLst>
                <a:path h="76506" w="57400">
                  <a:moveTo>
                    <a:pt x="176" y="25047"/>
                  </a:moveTo>
                  <a:cubicBezTo>
                    <a:pt x="16686" y="-353"/>
                    <a:pt x="28116" y="-1623"/>
                    <a:pt x="34466" y="917"/>
                  </a:cubicBezTo>
                  <a:cubicBezTo>
                    <a:pt x="40816" y="3457"/>
                    <a:pt x="48436" y="12347"/>
                    <a:pt x="49706" y="19967"/>
                  </a:cubicBezTo>
                  <a:cubicBezTo>
                    <a:pt x="52246" y="26317"/>
                    <a:pt x="48436" y="37747"/>
                    <a:pt x="43356" y="42827"/>
                  </a:cubicBezTo>
                  <a:cubicBezTo>
                    <a:pt x="39546" y="47907"/>
                    <a:pt x="28116" y="51717"/>
                    <a:pt x="21766" y="50447"/>
                  </a:cubicBezTo>
                  <a:cubicBezTo>
                    <a:pt x="14146" y="49177"/>
                    <a:pt x="5256" y="41557"/>
                    <a:pt x="2716" y="35207"/>
                  </a:cubicBezTo>
                  <a:cubicBezTo>
                    <a:pt x="-1094" y="28857"/>
                    <a:pt x="-1094" y="17427"/>
                    <a:pt x="3986" y="12347"/>
                  </a:cubicBezTo>
                  <a:cubicBezTo>
                    <a:pt x="7796" y="5997"/>
                    <a:pt x="24306" y="-2893"/>
                    <a:pt x="31926" y="917"/>
                  </a:cubicBezTo>
                  <a:cubicBezTo>
                    <a:pt x="43356" y="4727"/>
                    <a:pt x="58596" y="33937"/>
                    <a:pt x="57326" y="46637"/>
                  </a:cubicBezTo>
                  <a:cubicBezTo>
                    <a:pt x="57326" y="58067"/>
                    <a:pt x="44626" y="73307"/>
                    <a:pt x="35736" y="75847"/>
                  </a:cubicBezTo>
                  <a:cubicBezTo>
                    <a:pt x="25576" y="79657"/>
                    <a:pt x="176" y="65687"/>
                    <a:pt x="176" y="6568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722631" y="4719257"/>
            <a:ext cx="143051" cy="158946"/>
            <a:chOff x="0" y="0"/>
            <a:chExt cx="160020" cy="177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624" y="50299"/>
              <a:ext cx="57400" cy="76090"/>
            </a:xfrm>
            <a:custGeom>
              <a:avLst/>
              <a:gdLst/>
              <a:ahLst/>
              <a:cxnLst/>
              <a:rect r="r" b="b" t="t" l="l"/>
              <a:pathLst>
                <a:path h="76090" w="57400">
                  <a:moveTo>
                    <a:pt x="176" y="24631"/>
                  </a:moveTo>
                  <a:cubicBezTo>
                    <a:pt x="16686" y="501"/>
                    <a:pt x="28116" y="-769"/>
                    <a:pt x="34466" y="1771"/>
                  </a:cubicBezTo>
                  <a:cubicBezTo>
                    <a:pt x="40816" y="4311"/>
                    <a:pt x="48436" y="13201"/>
                    <a:pt x="49706" y="19551"/>
                  </a:cubicBezTo>
                  <a:cubicBezTo>
                    <a:pt x="52246" y="25901"/>
                    <a:pt x="48436" y="37331"/>
                    <a:pt x="43356" y="42411"/>
                  </a:cubicBezTo>
                  <a:cubicBezTo>
                    <a:pt x="39546" y="47491"/>
                    <a:pt x="28116" y="51301"/>
                    <a:pt x="21766" y="50031"/>
                  </a:cubicBezTo>
                  <a:cubicBezTo>
                    <a:pt x="14146" y="48761"/>
                    <a:pt x="5256" y="42411"/>
                    <a:pt x="2716" y="36061"/>
                  </a:cubicBezTo>
                  <a:cubicBezTo>
                    <a:pt x="-1094" y="29711"/>
                    <a:pt x="-1094" y="17011"/>
                    <a:pt x="3986" y="11931"/>
                  </a:cubicBezTo>
                  <a:cubicBezTo>
                    <a:pt x="7796" y="5581"/>
                    <a:pt x="24306" y="-2039"/>
                    <a:pt x="31926" y="501"/>
                  </a:cubicBezTo>
                  <a:cubicBezTo>
                    <a:pt x="43356" y="4311"/>
                    <a:pt x="58596" y="33521"/>
                    <a:pt x="57326" y="47491"/>
                  </a:cubicBezTo>
                  <a:cubicBezTo>
                    <a:pt x="57326" y="57651"/>
                    <a:pt x="44626" y="72891"/>
                    <a:pt x="35736" y="75431"/>
                  </a:cubicBezTo>
                  <a:cubicBezTo>
                    <a:pt x="25576" y="79241"/>
                    <a:pt x="176" y="65271"/>
                    <a:pt x="176" y="6527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761233" y="4669302"/>
            <a:ext cx="132833" cy="129427"/>
            <a:chOff x="0" y="0"/>
            <a:chExt cx="148590" cy="144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280" y="48830"/>
              <a:ext cx="48510" cy="41009"/>
            </a:xfrm>
            <a:custGeom>
              <a:avLst/>
              <a:gdLst/>
              <a:ahLst/>
              <a:cxnLst/>
              <a:rect r="r" b="b" t="t" l="l"/>
              <a:pathLst>
                <a:path h="41009" w="48510">
                  <a:moveTo>
                    <a:pt x="48510" y="14670"/>
                  </a:moveTo>
                  <a:cubicBezTo>
                    <a:pt x="26920" y="48960"/>
                    <a:pt x="6600" y="42610"/>
                    <a:pt x="1520" y="34990"/>
                  </a:cubicBezTo>
                  <a:cubicBezTo>
                    <a:pt x="-2290" y="27370"/>
                    <a:pt x="1520" y="7050"/>
                    <a:pt x="7870" y="1970"/>
                  </a:cubicBezTo>
                  <a:cubicBezTo>
                    <a:pt x="14220" y="-3110"/>
                    <a:pt x="42160" y="3240"/>
                    <a:pt x="42160" y="3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652241" y="4702227"/>
            <a:ext cx="314486" cy="152134"/>
            <a:chOff x="0" y="0"/>
            <a:chExt cx="351790" cy="170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280" y="50696"/>
              <a:ext cx="251009" cy="73930"/>
            </a:xfrm>
            <a:custGeom>
              <a:avLst/>
              <a:gdLst/>
              <a:ahLst/>
              <a:cxnLst/>
              <a:rect r="r" b="b" t="t" l="l"/>
              <a:pathLst>
                <a:path h="73930" w="251009">
                  <a:moveTo>
                    <a:pt x="35810" y="104"/>
                  </a:moveTo>
                  <a:cubicBezTo>
                    <a:pt x="176780" y="34394"/>
                    <a:pt x="174240" y="54714"/>
                    <a:pt x="167890" y="62334"/>
                  </a:cubicBezTo>
                  <a:cubicBezTo>
                    <a:pt x="160270" y="71224"/>
                    <a:pt x="131060" y="72494"/>
                    <a:pt x="118360" y="68684"/>
                  </a:cubicBezTo>
                  <a:cubicBezTo>
                    <a:pt x="108200" y="66144"/>
                    <a:pt x="96770" y="59794"/>
                    <a:pt x="94230" y="52174"/>
                  </a:cubicBezTo>
                  <a:cubicBezTo>
                    <a:pt x="91690" y="44554"/>
                    <a:pt x="96770" y="28044"/>
                    <a:pt x="105660" y="21694"/>
                  </a:cubicBezTo>
                  <a:cubicBezTo>
                    <a:pt x="125980" y="7724"/>
                    <a:pt x="213610" y="6454"/>
                    <a:pt x="233930" y="19154"/>
                  </a:cubicBezTo>
                  <a:cubicBezTo>
                    <a:pt x="245360" y="26774"/>
                    <a:pt x="252980" y="44554"/>
                    <a:pt x="250440" y="53444"/>
                  </a:cubicBezTo>
                  <a:cubicBezTo>
                    <a:pt x="247900" y="61064"/>
                    <a:pt x="231390" y="69954"/>
                    <a:pt x="223770" y="68684"/>
                  </a:cubicBezTo>
                  <a:cubicBezTo>
                    <a:pt x="214880" y="67414"/>
                    <a:pt x="200910" y="48364"/>
                    <a:pt x="200910" y="39474"/>
                  </a:cubicBezTo>
                  <a:cubicBezTo>
                    <a:pt x="200910" y="31854"/>
                    <a:pt x="209800" y="22964"/>
                    <a:pt x="216150" y="20424"/>
                  </a:cubicBezTo>
                  <a:cubicBezTo>
                    <a:pt x="222500" y="17884"/>
                    <a:pt x="233930" y="17884"/>
                    <a:pt x="239010" y="21694"/>
                  </a:cubicBezTo>
                  <a:cubicBezTo>
                    <a:pt x="246630" y="26774"/>
                    <a:pt x="252980" y="42014"/>
                    <a:pt x="250440" y="50904"/>
                  </a:cubicBezTo>
                  <a:cubicBezTo>
                    <a:pt x="249170" y="57254"/>
                    <a:pt x="244090" y="63604"/>
                    <a:pt x="233930" y="67414"/>
                  </a:cubicBezTo>
                  <a:cubicBezTo>
                    <a:pt x="212340" y="76304"/>
                    <a:pt x="125980" y="76304"/>
                    <a:pt x="105660" y="66144"/>
                  </a:cubicBezTo>
                  <a:cubicBezTo>
                    <a:pt x="98040" y="61064"/>
                    <a:pt x="94230" y="53444"/>
                    <a:pt x="92960" y="47094"/>
                  </a:cubicBezTo>
                  <a:cubicBezTo>
                    <a:pt x="91690" y="39474"/>
                    <a:pt x="95500" y="29314"/>
                    <a:pt x="100580" y="24234"/>
                  </a:cubicBezTo>
                  <a:cubicBezTo>
                    <a:pt x="110740" y="17884"/>
                    <a:pt x="138680" y="15344"/>
                    <a:pt x="151380" y="17884"/>
                  </a:cubicBezTo>
                  <a:cubicBezTo>
                    <a:pt x="161540" y="20424"/>
                    <a:pt x="172970" y="26774"/>
                    <a:pt x="175510" y="34394"/>
                  </a:cubicBezTo>
                  <a:cubicBezTo>
                    <a:pt x="176780" y="43284"/>
                    <a:pt x="171700" y="59794"/>
                    <a:pt x="162810" y="66144"/>
                  </a:cubicBezTo>
                  <a:cubicBezTo>
                    <a:pt x="146300" y="77574"/>
                    <a:pt x="91690" y="71224"/>
                    <a:pt x="63750" y="64874"/>
                  </a:cubicBezTo>
                  <a:cubicBezTo>
                    <a:pt x="39620" y="58524"/>
                    <a:pt x="7870" y="45824"/>
                    <a:pt x="1520" y="33124"/>
                  </a:cubicBezTo>
                  <a:cubicBezTo>
                    <a:pt x="-2290" y="24234"/>
                    <a:pt x="1520" y="10264"/>
                    <a:pt x="7870" y="5184"/>
                  </a:cubicBezTo>
                  <a:cubicBezTo>
                    <a:pt x="12950" y="-1166"/>
                    <a:pt x="35810" y="104"/>
                    <a:pt x="35810" y="10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3626128" y="4704497"/>
            <a:ext cx="304268" cy="168029"/>
            <a:chOff x="0" y="0"/>
            <a:chExt cx="340360" cy="187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47770"/>
              <a:ext cx="239006" cy="93412"/>
            </a:xfrm>
            <a:custGeom>
              <a:avLst/>
              <a:gdLst/>
              <a:ahLst/>
              <a:cxnLst/>
              <a:rect r="r" b="b" t="t" l="l"/>
              <a:pathLst>
                <a:path h="93412" w="239006">
                  <a:moveTo>
                    <a:pt x="165100" y="88120"/>
                  </a:moveTo>
                  <a:cubicBezTo>
                    <a:pt x="3810" y="41130"/>
                    <a:pt x="0" y="33510"/>
                    <a:pt x="0" y="27160"/>
                  </a:cubicBezTo>
                  <a:cubicBezTo>
                    <a:pt x="0" y="19540"/>
                    <a:pt x="3810" y="9380"/>
                    <a:pt x="10160" y="5570"/>
                  </a:cubicBezTo>
                  <a:cubicBezTo>
                    <a:pt x="21590" y="-780"/>
                    <a:pt x="57150" y="6840"/>
                    <a:pt x="73660" y="14460"/>
                  </a:cubicBezTo>
                  <a:cubicBezTo>
                    <a:pt x="86360" y="19540"/>
                    <a:pt x="90170" y="33510"/>
                    <a:pt x="105410" y="38590"/>
                  </a:cubicBezTo>
                  <a:cubicBezTo>
                    <a:pt x="130810" y="47480"/>
                    <a:pt x="198120" y="30970"/>
                    <a:pt x="219710" y="38590"/>
                  </a:cubicBezTo>
                  <a:cubicBezTo>
                    <a:pt x="228600" y="42400"/>
                    <a:pt x="234950" y="48750"/>
                    <a:pt x="237490" y="55100"/>
                  </a:cubicBezTo>
                  <a:cubicBezTo>
                    <a:pt x="240030" y="62720"/>
                    <a:pt x="236220" y="77960"/>
                    <a:pt x="231140" y="83040"/>
                  </a:cubicBezTo>
                  <a:cubicBezTo>
                    <a:pt x="224790" y="88120"/>
                    <a:pt x="212090" y="90660"/>
                    <a:pt x="205740" y="88120"/>
                  </a:cubicBezTo>
                  <a:cubicBezTo>
                    <a:pt x="198120" y="85580"/>
                    <a:pt x="187960" y="70340"/>
                    <a:pt x="187960" y="62720"/>
                  </a:cubicBezTo>
                  <a:cubicBezTo>
                    <a:pt x="189230" y="55100"/>
                    <a:pt x="200660" y="41130"/>
                    <a:pt x="208280" y="39860"/>
                  </a:cubicBezTo>
                  <a:cubicBezTo>
                    <a:pt x="214630" y="37320"/>
                    <a:pt x="226060" y="41130"/>
                    <a:pt x="231140" y="46210"/>
                  </a:cubicBezTo>
                  <a:cubicBezTo>
                    <a:pt x="236220" y="50020"/>
                    <a:pt x="240030" y="61450"/>
                    <a:pt x="238760" y="67800"/>
                  </a:cubicBezTo>
                  <a:cubicBezTo>
                    <a:pt x="237490" y="75420"/>
                    <a:pt x="231140" y="84310"/>
                    <a:pt x="224790" y="86850"/>
                  </a:cubicBezTo>
                  <a:cubicBezTo>
                    <a:pt x="217170" y="89390"/>
                    <a:pt x="200660" y="86850"/>
                    <a:pt x="194310" y="80500"/>
                  </a:cubicBezTo>
                  <a:cubicBezTo>
                    <a:pt x="189230" y="75420"/>
                    <a:pt x="187960" y="63990"/>
                    <a:pt x="189230" y="57640"/>
                  </a:cubicBezTo>
                  <a:cubicBezTo>
                    <a:pt x="191770" y="50020"/>
                    <a:pt x="199390" y="42400"/>
                    <a:pt x="205740" y="39860"/>
                  </a:cubicBezTo>
                  <a:cubicBezTo>
                    <a:pt x="212090" y="37320"/>
                    <a:pt x="224790" y="39860"/>
                    <a:pt x="231140" y="44940"/>
                  </a:cubicBezTo>
                  <a:cubicBezTo>
                    <a:pt x="236220" y="50020"/>
                    <a:pt x="240030" y="65260"/>
                    <a:pt x="237490" y="72880"/>
                  </a:cubicBezTo>
                  <a:cubicBezTo>
                    <a:pt x="234950" y="80500"/>
                    <a:pt x="228600" y="85580"/>
                    <a:pt x="218440" y="89390"/>
                  </a:cubicBezTo>
                  <a:cubicBezTo>
                    <a:pt x="196850" y="97010"/>
                    <a:pt x="129540" y="93200"/>
                    <a:pt x="92710" y="83040"/>
                  </a:cubicBezTo>
                  <a:cubicBezTo>
                    <a:pt x="60960" y="75420"/>
                    <a:pt x="17780" y="60180"/>
                    <a:pt x="7620" y="43670"/>
                  </a:cubicBezTo>
                  <a:cubicBezTo>
                    <a:pt x="1270" y="32240"/>
                    <a:pt x="3810" y="11920"/>
                    <a:pt x="10160" y="5570"/>
                  </a:cubicBezTo>
                  <a:cubicBezTo>
                    <a:pt x="17780" y="-2050"/>
                    <a:pt x="40640" y="-780"/>
                    <a:pt x="52070" y="3030"/>
                  </a:cubicBezTo>
                  <a:cubicBezTo>
                    <a:pt x="60960" y="6840"/>
                    <a:pt x="63500" y="17000"/>
                    <a:pt x="76200" y="23350"/>
                  </a:cubicBezTo>
                  <a:cubicBezTo>
                    <a:pt x="99060" y="33510"/>
                    <a:pt x="170180" y="27160"/>
                    <a:pt x="186690" y="42400"/>
                  </a:cubicBezTo>
                  <a:cubicBezTo>
                    <a:pt x="195580" y="51290"/>
                    <a:pt x="199390" y="67800"/>
                    <a:pt x="196850" y="75420"/>
                  </a:cubicBezTo>
                  <a:cubicBezTo>
                    <a:pt x="193040" y="83040"/>
                    <a:pt x="165100" y="88120"/>
                    <a:pt x="165100" y="881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408357" y="4682926"/>
            <a:ext cx="936646" cy="225930"/>
            <a:chOff x="0" y="0"/>
            <a:chExt cx="1047750" cy="2527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564" y="43648"/>
              <a:ext cx="945196" cy="167172"/>
            </a:xfrm>
            <a:custGeom>
              <a:avLst/>
              <a:gdLst/>
              <a:ahLst/>
              <a:cxnLst/>
              <a:rect r="r" b="b" t="t" l="l"/>
              <a:pathLst>
                <a:path h="167172" w="945196">
                  <a:moveTo>
                    <a:pt x="782556" y="103672"/>
                  </a:moveTo>
                  <a:cubicBezTo>
                    <a:pt x="772396" y="57952"/>
                    <a:pt x="774936" y="49062"/>
                    <a:pt x="782556" y="42712"/>
                  </a:cubicBezTo>
                  <a:cubicBezTo>
                    <a:pt x="795256" y="32552"/>
                    <a:pt x="833356" y="23662"/>
                    <a:pt x="849866" y="27472"/>
                  </a:cubicBezTo>
                  <a:cubicBezTo>
                    <a:pt x="861296" y="30012"/>
                    <a:pt x="875266" y="38902"/>
                    <a:pt x="876536" y="46522"/>
                  </a:cubicBezTo>
                  <a:cubicBezTo>
                    <a:pt x="877806" y="55412"/>
                    <a:pt x="867646" y="71922"/>
                    <a:pt x="854946" y="78272"/>
                  </a:cubicBezTo>
                  <a:cubicBezTo>
                    <a:pt x="829546" y="88432"/>
                    <a:pt x="776206" y="61762"/>
                    <a:pt x="717786" y="57952"/>
                  </a:cubicBezTo>
                  <a:cubicBezTo>
                    <a:pt x="613646" y="50332"/>
                    <a:pt x="404096" y="43982"/>
                    <a:pt x="277096" y="56682"/>
                  </a:cubicBezTo>
                  <a:cubicBezTo>
                    <a:pt x="181846" y="66842"/>
                    <a:pt x="65006" y="118912"/>
                    <a:pt x="25636" y="108752"/>
                  </a:cubicBezTo>
                  <a:cubicBezTo>
                    <a:pt x="11666" y="104942"/>
                    <a:pt x="1506" y="96052"/>
                    <a:pt x="236" y="87162"/>
                  </a:cubicBezTo>
                  <a:cubicBezTo>
                    <a:pt x="-1034" y="79542"/>
                    <a:pt x="2776" y="66842"/>
                    <a:pt x="12936" y="61762"/>
                  </a:cubicBezTo>
                  <a:cubicBezTo>
                    <a:pt x="42146" y="46522"/>
                    <a:pt x="158986" y="98592"/>
                    <a:pt x="247886" y="106212"/>
                  </a:cubicBezTo>
                  <a:cubicBezTo>
                    <a:pt x="363456" y="117642"/>
                    <a:pt x="586976" y="121452"/>
                    <a:pt x="647936" y="107482"/>
                  </a:cubicBezTo>
                  <a:cubicBezTo>
                    <a:pt x="666986" y="103672"/>
                    <a:pt x="666986" y="96052"/>
                    <a:pt x="683496" y="90972"/>
                  </a:cubicBezTo>
                  <a:cubicBezTo>
                    <a:pt x="724136" y="82082"/>
                    <a:pt x="854946" y="94782"/>
                    <a:pt x="891776" y="87162"/>
                  </a:cubicBezTo>
                  <a:cubicBezTo>
                    <a:pt x="905746" y="84622"/>
                    <a:pt x="912096" y="74462"/>
                    <a:pt x="920986" y="75732"/>
                  </a:cubicBezTo>
                  <a:cubicBezTo>
                    <a:pt x="929876" y="77002"/>
                    <a:pt x="945116" y="89702"/>
                    <a:pt x="945116" y="97322"/>
                  </a:cubicBezTo>
                  <a:cubicBezTo>
                    <a:pt x="946386" y="106212"/>
                    <a:pt x="932416" y="123992"/>
                    <a:pt x="920986" y="126532"/>
                  </a:cubicBezTo>
                  <a:cubicBezTo>
                    <a:pt x="904476" y="130342"/>
                    <a:pt x="881616" y="106212"/>
                    <a:pt x="856216" y="98592"/>
                  </a:cubicBezTo>
                  <a:cubicBezTo>
                    <a:pt x="819386" y="88432"/>
                    <a:pt x="769856" y="83352"/>
                    <a:pt x="716516" y="78272"/>
                  </a:cubicBezTo>
                  <a:cubicBezTo>
                    <a:pt x="646666" y="73192"/>
                    <a:pt x="505696" y="89702"/>
                    <a:pt x="471406" y="77002"/>
                  </a:cubicBezTo>
                  <a:cubicBezTo>
                    <a:pt x="461246" y="73192"/>
                    <a:pt x="456166" y="68112"/>
                    <a:pt x="453626" y="60492"/>
                  </a:cubicBezTo>
                  <a:cubicBezTo>
                    <a:pt x="451086" y="54142"/>
                    <a:pt x="451086" y="42712"/>
                    <a:pt x="457436" y="37632"/>
                  </a:cubicBezTo>
                  <a:cubicBezTo>
                    <a:pt x="465056" y="28742"/>
                    <a:pt x="490456" y="26202"/>
                    <a:pt x="510776" y="26202"/>
                  </a:cubicBezTo>
                  <a:cubicBezTo>
                    <a:pt x="534906" y="27472"/>
                    <a:pt x="556496" y="41442"/>
                    <a:pt x="592056" y="45252"/>
                  </a:cubicBezTo>
                  <a:cubicBezTo>
                    <a:pt x="654286" y="52872"/>
                    <a:pt x="820656" y="28742"/>
                    <a:pt x="857486" y="47792"/>
                  </a:cubicBezTo>
                  <a:cubicBezTo>
                    <a:pt x="870186" y="54142"/>
                    <a:pt x="876536" y="66842"/>
                    <a:pt x="876536" y="75732"/>
                  </a:cubicBezTo>
                  <a:cubicBezTo>
                    <a:pt x="876536" y="83352"/>
                    <a:pt x="870186" y="90972"/>
                    <a:pt x="857486" y="97322"/>
                  </a:cubicBezTo>
                  <a:cubicBezTo>
                    <a:pt x="787636" y="129072"/>
                    <a:pt x="138666" y="134152"/>
                    <a:pt x="68816" y="97322"/>
                  </a:cubicBezTo>
                  <a:cubicBezTo>
                    <a:pt x="53576" y="89702"/>
                    <a:pt x="48496" y="78272"/>
                    <a:pt x="48496" y="69382"/>
                  </a:cubicBezTo>
                  <a:cubicBezTo>
                    <a:pt x="49766" y="61762"/>
                    <a:pt x="56116" y="52872"/>
                    <a:pt x="68816" y="47792"/>
                  </a:cubicBezTo>
                  <a:cubicBezTo>
                    <a:pt x="114536" y="26202"/>
                    <a:pt x="414256" y="35092"/>
                    <a:pt x="462516" y="46522"/>
                  </a:cubicBezTo>
                  <a:cubicBezTo>
                    <a:pt x="475216" y="50332"/>
                    <a:pt x="480296" y="51602"/>
                    <a:pt x="484106" y="57952"/>
                  </a:cubicBezTo>
                  <a:cubicBezTo>
                    <a:pt x="487916" y="64302"/>
                    <a:pt x="489186" y="75732"/>
                    <a:pt x="486646" y="82082"/>
                  </a:cubicBezTo>
                  <a:cubicBezTo>
                    <a:pt x="484106" y="88432"/>
                    <a:pt x="475216" y="96052"/>
                    <a:pt x="468866" y="97322"/>
                  </a:cubicBezTo>
                  <a:cubicBezTo>
                    <a:pt x="461246" y="98592"/>
                    <a:pt x="449816" y="96052"/>
                    <a:pt x="444736" y="90972"/>
                  </a:cubicBezTo>
                  <a:cubicBezTo>
                    <a:pt x="439656" y="85892"/>
                    <a:pt x="437116" y="74462"/>
                    <a:pt x="437116" y="68112"/>
                  </a:cubicBezTo>
                  <a:cubicBezTo>
                    <a:pt x="438386" y="61762"/>
                    <a:pt x="446006" y="51602"/>
                    <a:pt x="452356" y="49062"/>
                  </a:cubicBezTo>
                  <a:cubicBezTo>
                    <a:pt x="458706" y="46522"/>
                    <a:pt x="470136" y="46522"/>
                    <a:pt x="476486" y="50332"/>
                  </a:cubicBezTo>
                  <a:cubicBezTo>
                    <a:pt x="481566" y="54142"/>
                    <a:pt x="489186" y="64302"/>
                    <a:pt x="487916" y="70652"/>
                  </a:cubicBezTo>
                  <a:cubicBezTo>
                    <a:pt x="486646" y="79542"/>
                    <a:pt x="479026" y="90972"/>
                    <a:pt x="462516" y="97322"/>
                  </a:cubicBezTo>
                  <a:cubicBezTo>
                    <a:pt x="411716" y="120182"/>
                    <a:pt x="122156" y="110022"/>
                    <a:pt x="73896" y="97322"/>
                  </a:cubicBezTo>
                  <a:cubicBezTo>
                    <a:pt x="62466" y="94782"/>
                    <a:pt x="57386" y="92242"/>
                    <a:pt x="53576" y="87162"/>
                  </a:cubicBezTo>
                  <a:cubicBezTo>
                    <a:pt x="49766" y="79542"/>
                    <a:pt x="49766" y="64302"/>
                    <a:pt x="53576" y="57952"/>
                  </a:cubicBezTo>
                  <a:cubicBezTo>
                    <a:pt x="57386" y="51602"/>
                    <a:pt x="61196" y="50332"/>
                    <a:pt x="73896" y="46522"/>
                  </a:cubicBezTo>
                  <a:cubicBezTo>
                    <a:pt x="147556" y="28742"/>
                    <a:pt x="787636" y="10962"/>
                    <a:pt x="857486" y="47792"/>
                  </a:cubicBezTo>
                  <a:cubicBezTo>
                    <a:pt x="871456" y="55412"/>
                    <a:pt x="876536" y="66842"/>
                    <a:pt x="876536" y="75732"/>
                  </a:cubicBezTo>
                  <a:cubicBezTo>
                    <a:pt x="876536" y="83352"/>
                    <a:pt x="868916" y="90972"/>
                    <a:pt x="857486" y="97322"/>
                  </a:cubicBezTo>
                  <a:cubicBezTo>
                    <a:pt x="821926" y="112562"/>
                    <a:pt x="679686" y="102402"/>
                    <a:pt x="608566" y="97322"/>
                  </a:cubicBezTo>
                  <a:cubicBezTo>
                    <a:pt x="553956" y="92242"/>
                    <a:pt x="487916" y="88432"/>
                    <a:pt x="466326" y="74462"/>
                  </a:cubicBezTo>
                  <a:cubicBezTo>
                    <a:pt x="457436" y="69382"/>
                    <a:pt x="452356" y="61762"/>
                    <a:pt x="452356" y="55412"/>
                  </a:cubicBezTo>
                  <a:cubicBezTo>
                    <a:pt x="452356" y="47792"/>
                    <a:pt x="454896" y="36362"/>
                    <a:pt x="466326" y="30012"/>
                  </a:cubicBezTo>
                  <a:cubicBezTo>
                    <a:pt x="499346" y="9692"/>
                    <a:pt x="668256" y="24932"/>
                    <a:pt x="745726" y="31282"/>
                  </a:cubicBezTo>
                  <a:cubicBezTo>
                    <a:pt x="800336" y="35092"/>
                    <a:pt x="851136" y="40172"/>
                    <a:pt x="885426" y="52872"/>
                  </a:cubicBezTo>
                  <a:cubicBezTo>
                    <a:pt x="908286" y="60492"/>
                    <a:pt x="928606" y="69382"/>
                    <a:pt x="937496" y="82082"/>
                  </a:cubicBezTo>
                  <a:cubicBezTo>
                    <a:pt x="943846" y="89702"/>
                    <a:pt x="946386" y="101132"/>
                    <a:pt x="943846" y="110022"/>
                  </a:cubicBezTo>
                  <a:cubicBezTo>
                    <a:pt x="941306" y="118912"/>
                    <a:pt x="933686" y="127802"/>
                    <a:pt x="919716" y="134152"/>
                  </a:cubicBezTo>
                  <a:cubicBezTo>
                    <a:pt x="886696" y="148122"/>
                    <a:pt x="760966" y="131612"/>
                    <a:pt x="712706" y="139232"/>
                  </a:cubicBezTo>
                  <a:cubicBezTo>
                    <a:pt x="686036" y="144312"/>
                    <a:pt x="682226" y="153202"/>
                    <a:pt x="651746" y="158282"/>
                  </a:cubicBezTo>
                  <a:cubicBezTo>
                    <a:pt x="570466" y="168442"/>
                    <a:pt x="256776" y="173522"/>
                    <a:pt x="202166" y="153202"/>
                  </a:cubicBezTo>
                  <a:cubicBezTo>
                    <a:pt x="186926" y="148122"/>
                    <a:pt x="188196" y="137962"/>
                    <a:pt x="176766" y="134152"/>
                  </a:cubicBezTo>
                  <a:cubicBezTo>
                    <a:pt x="158986" y="127802"/>
                    <a:pt x="125966" y="139232"/>
                    <a:pt x="99296" y="132882"/>
                  </a:cubicBezTo>
                  <a:cubicBezTo>
                    <a:pt x="67546" y="126532"/>
                    <a:pt x="7856" y="111292"/>
                    <a:pt x="1506" y="93512"/>
                  </a:cubicBezTo>
                  <a:cubicBezTo>
                    <a:pt x="-2304" y="80812"/>
                    <a:pt x="9126" y="63032"/>
                    <a:pt x="25636" y="50332"/>
                  </a:cubicBezTo>
                  <a:cubicBezTo>
                    <a:pt x="63736" y="23662"/>
                    <a:pt x="180576" y="14772"/>
                    <a:pt x="274556" y="7152"/>
                  </a:cubicBezTo>
                  <a:cubicBezTo>
                    <a:pt x="392666" y="-3008"/>
                    <a:pt x="569196" y="-1738"/>
                    <a:pt x="679686" y="7152"/>
                  </a:cubicBezTo>
                  <a:cubicBezTo>
                    <a:pt x="755886" y="12232"/>
                    <a:pt x="854946" y="13502"/>
                    <a:pt x="871456" y="36362"/>
                  </a:cubicBezTo>
                  <a:cubicBezTo>
                    <a:pt x="879076" y="46522"/>
                    <a:pt x="873996" y="68112"/>
                    <a:pt x="866376" y="73192"/>
                  </a:cubicBezTo>
                  <a:cubicBezTo>
                    <a:pt x="857486" y="80812"/>
                    <a:pt x="819386" y="65572"/>
                    <a:pt x="815576" y="70652"/>
                  </a:cubicBezTo>
                  <a:cubicBezTo>
                    <a:pt x="814306" y="74462"/>
                    <a:pt x="830816" y="85892"/>
                    <a:pt x="830816" y="93512"/>
                  </a:cubicBezTo>
                  <a:cubicBezTo>
                    <a:pt x="830816" y="99862"/>
                    <a:pt x="825736" y="111292"/>
                    <a:pt x="819386" y="113832"/>
                  </a:cubicBezTo>
                  <a:cubicBezTo>
                    <a:pt x="811766" y="117642"/>
                    <a:pt x="782556" y="103672"/>
                    <a:pt x="782556" y="10367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780744" y="8451081"/>
            <a:ext cx="460943" cy="154405"/>
            <a:chOff x="0" y="0"/>
            <a:chExt cx="515620" cy="172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42605"/>
              <a:ext cx="414141" cy="79315"/>
            </a:xfrm>
            <a:custGeom>
              <a:avLst/>
              <a:gdLst/>
              <a:ahLst/>
              <a:cxnLst/>
              <a:rect r="r" b="b" t="t" l="l"/>
              <a:pathLst>
                <a:path h="79315" w="414141">
                  <a:moveTo>
                    <a:pt x="388620" y="79315"/>
                  </a:moveTo>
                  <a:cubicBezTo>
                    <a:pt x="312420" y="72965"/>
                    <a:pt x="313690" y="65345"/>
                    <a:pt x="300990" y="61535"/>
                  </a:cubicBezTo>
                  <a:cubicBezTo>
                    <a:pt x="261620" y="47565"/>
                    <a:pt x="54610" y="76775"/>
                    <a:pt x="17780" y="57725"/>
                  </a:cubicBezTo>
                  <a:cubicBezTo>
                    <a:pt x="5080" y="51375"/>
                    <a:pt x="0" y="39945"/>
                    <a:pt x="0" y="32325"/>
                  </a:cubicBezTo>
                  <a:cubicBezTo>
                    <a:pt x="1270" y="23435"/>
                    <a:pt x="20320" y="6925"/>
                    <a:pt x="29210" y="8195"/>
                  </a:cubicBezTo>
                  <a:cubicBezTo>
                    <a:pt x="36830" y="9465"/>
                    <a:pt x="52070" y="29785"/>
                    <a:pt x="50800" y="37405"/>
                  </a:cubicBezTo>
                  <a:cubicBezTo>
                    <a:pt x="49530" y="46295"/>
                    <a:pt x="29210" y="58995"/>
                    <a:pt x="20320" y="57725"/>
                  </a:cubicBezTo>
                  <a:cubicBezTo>
                    <a:pt x="12700" y="57725"/>
                    <a:pt x="0" y="42485"/>
                    <a:pt x="0" y="34865"/>
                  </a:cubicBezTo>
                  <a:cubicBezTo>
                    <a:pt x="1270" y="25975"/>
                    <a:pt x="11430" y="14545"/>
                    <a:pt x="25400" y="8195"/>
                  </a:cubicBezTo>
                  <a:cubicBezTo>
                    <a:pt x="63500" y="-8315"/>
                    <a:pt x="199390" y="4385"/>
                    <a:pt x="266700" y="9465"/>
                  </a:cubicBezTo>
                  <a:cubicBezTo>
                    <a:pt x="316230" y="13275"/>
                    <a:pt x="372110" y="14545"/>
                    <a:pt x="394970" y="28515"/>
                  </a:cubicBezTo>
                  <a:cubicBezTo>
                    <a:pt x="406400" y="36135"/>
                    <a:pt x="415290" y="48835"/>
                    <a:pt x="414020" y="56455"/>
                  </a:cubicBezTo>
                  <a:cubicBezTo>
                    <a:pt x="412750" y="65345"/>
                    <a:pt x="388620" y="79315"/>
                    <a:pt x="388620" y="7931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460954" y="4373358"/>
            <a:ext cx="1947402" cy="4666069"/>
            <a:chOff x="0" y="0"/>
            <a:chExt cx="430301" cy="10310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30301" cy="1031023"/>
            </a:xfrm>
            <a:custGeom>
              <a:avLst/>
              <a:gdLst/>
              <a:ahLst/>
              <a:cxnLst/>
              <a:rect r="r" b="b" t="t" l="l"/>
              <a:pathLst>
                <a:path h="1031023" w="430301">
                  <a:moveTo>
                    <a:pt x="202751" y="0"/>
                  </a:moveTo>
                  <a:lnTo>
                    <a:pt x="227550" y="0"/>
                  </a:lnTo>
                  <a:cubicBezTo>
                    <a:pt x="281323" y="0"/>
                    <a:pt x="332894" y="21361"/>
                    <a:pt x="370917" y="59384"/>
                  </a:cubicBezTo>
                  <a:cubicBezTo>
                    <a:pt x="408940" y="97408"/>
                    <a:pt x="430301" y="148978"/>
                    <a:pt x="430301" y="202751"/>
                  </a:cubicBezTo>
                  <a:lnTo>
                    <a:pt x="430301" y="828272"/>
                  </a:lnTo>
                  <a:cubicBezTo>
                    <a:pt x="430301" y="940248"/>
                    <a:pt x="339527" y="1031023"/>
                    <a:pt x="227550" y="1031023"/>
                  </a:cubicBezTo>
                  <a:lnTo>
                    <a:pt x="202751" y="1031023"/>
                  </a:lnTo>
                  <a:cubicBezTo>
                    <a:pt x="90775" y="1031023"/>
                    <a:pt x="0" y="940248"/>
                    <a:pt x="0" y="828272"/>
                  </a:cubicBezTo>
                  <a:lnTo>
                    <a:pt x="0" y="202751"/>
                  </a:lnTo>
                  <a:cubicBezTo>
                    <a:pt x="0" y="90775"/>
                    <a:pt x="90775" y="0"/>
                    <a:pt x="2027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30301" cy="1069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-420096" y="527975"/>
            <a:ext cx="126429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CASE: SIMPLE CALENDAR PRO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420096" y="1367445"/>
            <a:ext cx="8926253" cy="318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5"/>
              </a:lnSpc>
            </a:pPr>
          </a:p>
          <a:p>
            <a:pPr algn="ctr">
              <a:lnSpc>
                <a:spcPts val="4245"/>
              </a:lnSpc>
            </a:pPr>
            <a:r>
              <a:rPr lang="en-US" sz="3032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VERS</a:t>
            </a:r>
            <a:r>
              <a:rPr lang="en-US" sz="3032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IONE COMMIT 2D1C59:</a:t>
            </a:r>
          </a:p>
          <a:p>
            <a:pPr algn="ctr">
              <a:lnSpc>
                <a:spcPts val="4245"/>
              </a:lnSpc>
            </a:pPr>
            <a:r>
              <a:rPr lang="en-US" sz="3032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- 38 FILE KOTLIN (GIÀ MIGRATI)</a:t>
            </a:r>
          </a:p>
          <a:p>
            <a:pPr algn="ctr">
              <a:lnSpc>
                <a:spcPts val="4245"/>
              </a:lnSpc>
            </a:pPr>
            <a:r>
              <a:rPr lang="en-US" sz="3032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- 6 FILE JAVA CANDIDATI</a:t>
            </a:r>
          </a:p>
          <a:p>
            <a:pPr algn="ctr">
              <a:lnSpc>
                <a:spcPts val="4245"/>
              </a:lnSpc>
            </a:pPr>
          </a:p>
          <a:p>
            <a:pPr algn="ctr">
              <a:lnSpc>
                <a:spcPts val="4245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54425"/>
            <a:ext cx="12652465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TRADUZIONE AUTOMATICA DEL CODICE CON LLM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02167" y="857257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389587" y="-6966880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545856" y="-8706588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34596" y="2823430"/>
            <a:ext cx="521880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INTERTRANS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1185" y="5471575"/>
            <a:ext cx="15045630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UTILIZZO DI LINGUAGGI INTERMEDI PER LA TRADUZIONE AUTOMATICA DI CODICE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26668" y="8829246"/>
            <a:ext cx="946133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Conference paper Marcos Macedo et al.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2024</a:t>
            </a:r>
          </a:p>
        </p:txBody>
      </p:sp>
      <p:grpSp>
        <p:nvGrpSpPr>
          <p:cNvPr name="Group 5" id="5"/>
          <p:cNvGrpSpPr/>
          <p:nvPr/>
        </p:nvGrpSpPr>
        <p:grpSpPr>
          <a:xfrm rot="-3707569">
            <a:off x="12362568" y="-10633665"/>
            <a:ext cx="7603751" cy="17859958"/>
            <a:chOff x="0" y="0"/>
            <a:chExt cx="2002634" cy="470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029" y="5750319"/>
            <a:ext cx="15887100" cy="2613910"/>
            <a:chOff x="0" y="0"/>
            <a:chExt cx="4184257" cy="688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257" cy="688437"/>
            </a:xfrm>
            <a:custGeom>
              <a:avLst/>
              <a:gdLst/>
              <a:ahLst/>
              <a:cxnLst/>
              <a:rect r="r" b="b" t="t" l="l"/>
              <a:pathLst>
                <a:path h="688437" w="4184257">
                  <a:moveTo>
                    <a:pt x="24853" y="0"/>
                  </a:moveTo>
                  <a:lnTo>
                    <a:pt x="4159404" y="0"/>
                  </a:lnTo>
                  <a:cubicBezTo>
                    <a:pt x="4165996" y="0"/>
                    <a:pt x="4172317" y="2618"/>
                    <a:pt x="4176978" y="7279"/>
                  </a:cubicBezTo>
                  <a:cubicBezTo>
                    <a:pt x="4181639" y="11940"/>
                    <a:pt x="4184257" y="18261"/>
                    <a:pt x="4184257" y="24853"/>
                  </a:cubicBezTo>
                  <a:lnTo>
                    <a:pt x="4184257" y="663585"/>
                  </a:lnTo>
                  <a:cubicBezTo>
                    <a:pt x="4184257" y="670176"/>
                    <a:pt x="4181639" y="676497"/>
                    <a:pt x="4176978" y="681158"/>
                  </a:cubicBezTo>
                  <a:cubicBezTo>
                    <a:pt x="4172317" y="685819"/>
                    <a:pt x="4165996" y="688437"/>
                    <a:pt x="4159404" y="688437"/>
                  </a:cubicBezTo>
                  <a:lnTo>
                    <a:pt x="24853" y="688437"/>
                  </a:lnTo>
                  <a:cubicBezTo>
                    <a:pt x="18261" y="688437"/>
                    <a:pt x="11940" y="685819"/>
                    <a:pt x="7279" y="681158"/>
                  </a:cubicBezTo>
                  <a:cubicBezTo>
                    <a:pt x="2618" y="676497"/>
                    <a:pt x="0" y="670176"/>
                    <a:pt x="0" y="663585"/>
                  </a:cubicBezTo>
                  <a:lnTo>
                    <a:pt x="0" y="24853"/>
                  </a:lnTo>
                  <a:cubicBezTo>
                    <a:pt x="0" y="18261"/>
                    <a:pt x="2618" y="11940"/>
                    <a:pt x="7279" y="7279"/>
                  </a:cubicBezTo>
                  <a:cubicBezTo>
                    <a:pt x="11940" y="2618"/>
                    <a:pt x="18261" y="0"/>
                    <a:pt x="24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84257" cy="72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3989" y="401650"/>
            <a:ext cx="7477423" cy="11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1"/>
              </a:lnSpc>
            </a:pPr>
            <a:r>
              <a:rPr lang="en-US" sz="65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PERCHÉ É RILEVANTE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525093"/>
            <a:ext cx="15577759" cy="290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sz="4125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Studi recenti (Lost in Translation - Pan 2024)  dimostrano che </a:t>
            </a:r>
          </a:p>
          <a:p>
            <a:pPr algn="l" marL="890702" indent="-445351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l’80% degli errori di traduzione C++ → GO sono dovuti a differenze semantiche e sintattiche</a:t>
            </a:r>
          </a:p>
          <a:p>
            <a:pPr algn="l" marL="890702" indent="-445351" lvl="1">
              <a:lnSpc>
                <a:spcPts val="5775"/>
              </a:lnSpc>
              <a:buFont typeface="Arial"/>
              <a:buChar char="•"/>
            </a:pPr>
            <a:r>
              <a:rPr lang="en-US" sz="4125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il 23.1% degli errori si verifica quando si traduce C++ → 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33331"/>
            <a:ext cx="15577759" cy="217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</a:pPr>
            <a:r>
              <a:rPr lang="en-US" sz="4125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ALCUNI LINGUAGGI DI PROGRAMMAZIONE SONO PIU’ VICINI TRA LORO SUGGERENDO UNA RAPPRESENTAZIONE INTERMEDIA PER LA LORO TRADUZIONE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4906" y="207021"/>
            <a:ext cx="12338593" cy="827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</a:pPr>
          </a:p>
          <a:p>
            <a:pPr algn="l">
              <a:lnSpc>
                <a:spcPts val="5872"/>
              </a:lnSpc>
            </a:pPr>
          </a:p>
          <a:p>
            <a:pPr algn="l" marL="606684" indent="-303342" lvl="1">
              <a:lnSpc>
                <a:spcPts val="4186"/>
              </a:lnSpc>
              <a:buAutoNum type="arabicPeriod" startAt="1"/>
            </a:pPr>
            <a:r>
              <a:rPr lang="en-US" b="true" sz="281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Tree of Code of Translation</a:t>
            </a:r>
            <a:r>
              <a:rPr lang="en-US" sz="281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 costruzione di un albero di percorsi di traduzione.</a:t>
            </a:r>
          </a:p>
          <a:p>
            <a:pPr algn="l" marL="606684" indent="-303342" lvl="1">
              <a:lnSpc>
                <a:spcPts val="5872"/>
              </a:lnSpc>
              <a:buAutoNum type="arabicPeriod" startAt="1"/>
            </a:pPr>
            <a:r>
              <a:rPr lang="en-US" sz="281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 ogni percorso un </a:t>
            </a:r>
            <a:r>
              <a:rPr lang="en-US" b="true" sz="281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LLM genera traduzioni </a:t>
            </a:r>
            <a:r>
              <a:rPr lang="en-US" sz="281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(fino alla maxDepth)</a:t>
            </a:r>
          </a:p>
          <a:p>
            <a:pPr algn="l" marL="606684" indent="-303342" lvl="1">
              <a:lnSpc>
                <a:spcPts val="5872"/>
              </a:lnSpc>
              <a:buAutoNum type="arabicPeriod" startAt="1"/>
            </a:pPr>
            <a:r>
              <a:rPr lang="en-US" sz="281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il risultato finale passa la</a:t>
            </a:r>
            <a:r>
              <a:rPr lang="en-US" b="true" sz="281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test suite</a:t>
            </a:r>
            <a:r>
              <a:rPr lang="en-US" sz="281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ritorna la </a:t>
            </a:r>
            <a:r>
              <a:rPr lang="en-US" b="true" sz="281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traduzione migliore  (75% delle traduzioni riuscite richiede in media 3.9 tentativi)</a:t>
            </a: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617713" y="4739179"/>
            <a:ext cx="13052573" cy="3655063"/>
          </a:xfrm>
          <a:custGeom>
            <a:avLst/>
            <a:gdLst/>
            <a:ahLst/>
            <a:cxnLst/>
            <a:rect r="r" b="b" t="t" l="l"/>
            <a:pathLst>
              <a:path h="3655063" w="13052573">
                <a:moveTo>
                  <a:pt x="0" y="0"/>
                </a:moveTo>
                <a:lnTo>
                  <a:pt x="13052574" y="0"/>
                </a:lnTo>
                <a:lnTo>
                  <a:pt x="13052574" y="3655063"/>
                </a:lnTo>
                <a:lnTo>
                  <a:pt x="0" y="365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906" y="388043"/>
            <a:ext cx="144227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TECNICA PER MIGLIORARE GLI LLM GIA ESISTENTI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9694" y="2282775"/>
            <a:ext cx="11388613" cy="6975525"/>
          </a:xfrm>
          <a:custGeom>
            <a:avLst/>
            <a:gdLst/>
            <a:ahLst/>
            <a:cxnLst/>
            <a:rect r="r" b="b" t="t" l="l"/>
            <a:pathLst>
              <a:path h="6975525" w="11388613">
                <a:moveTo>
                  <a:pt x="0" y="0"/>
                </a:moveTo>
                <a:lnTo>
                  <a:pt x="11388612" y="0"/>
                </a:lnTo>
                <a:lnTo>
                  <a:pt x="11388612" y="6975525"/>
                </a:lnTo>
                <a:lnTo>
                  <a:pt x="0" y="6975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623060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</a:t>
            </a:r>
            <a:r>
              <a:rPr lang="en-US" sz="54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PASSI DELLA MODERNIZZAZIONE MODEL-DRIVEN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383" y="2434682"/>
            <a:ext cx="11322849" cy="6340558"/>
          </a:xfrm>
          <a:custGeom>
            <a:avLst/>
            <a:gdLst/>
            <a:ahLst/>
            <a:cxnLst/>
            <a:rect r="r" b="b" t="t" l="l"/>
            <a:pathLst>
              <a:path h="6340558" w="11322849">
                <a:moveTo>
                  <a:pt x="0" y="0"/>
                </a:moveTo>
                <a:lnTo>
                  <a:pt x="11322849" y="0"/>
                </a:lnTo>
                <a:lnTo>
                  <a:pt x="11322849" y="6340558"/>
                </a:lnTo>
                <a:lnTo>
                  <a:pt x="0" y="634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6" r="0" b="-44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9402" y="775173"/>
            <a:ext cx="2483941" cy="74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USE CASE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82367" y="261596"/>
            <a:ext cx="4306931" cy="182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</a:p>
          <a:p>
            <a:pPr algn="l" marL="451694" indent="-225847" lvl="1">
              <a:lnSpc>
                <a:spcPts val="2929"/>
              </a:lnSpc>
              <a:buFont typeface="Arial"/>
              <a:buChar char="•"/>
            </a:pPr>
            <a:r>
              <a:rPr lang="en-US" b="true" sz="2092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Python → C++ → Java</a:t>
            </a:r>
          </a:p>
          <a:p>
            <a:pPr algn="l" marL="451694" indent="-225847" lvl="1">
              <a:lnSpc>
                <a:spcPts val="2929"/>
              </a:lnSpc>
              <a:buFont typeface="Arial"/>
              <a:buChar char="•"/>
            </a:pPr>
            <a:r>
              <a:rPr lang="en-US" b="true" sz="2092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C++ → Rust → Java</a:t>
            </a:r>
          </a:p>
          <a:p>
            <a:pPr algn="l" marL="451694" indent="-225847" lvl="1">
              <a:lnSpc>
                <a:spcPts val="2929"/>
              </a:lnSpc>
              <a:buFont typeface="Arial"/>
              <a:buChar char="•"/>
            </a:pPr>
            <a:r>
              <a:rPr lang="en-US" b="true" sz="2092">
                <a:solidFill>
                  <a:srgbClr val="4C4C4B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COBOL → C → C++ → Java</a:t>
            </a:r>
          </a:p>
          <a:p>
            <a:pPr algn="l">
              <a:lnSpc>
                <a:spcPts val="2929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3313343" y="1196816"/>
            <a:ext cx="3269024" cy="0"/>
          </a:xfrm>
          <a:prstGeom prst="line">
            <a:avLst/>
          </a:prstGeom>
          <a:ln cap="flat" w="19050">
            <a:solidFill>
              <a:srgbClr val="345C7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1682232" y="2254593"/>
            <a:ext cx="61286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1.if </a:t>
            </a:r>
            <a:r>
              <a:rPr lang="en-US" sz="26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int(number_as_string[0]) in odd_digits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9653" y="3300933"/>
            <a:ext cx="606668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Verifica se una cifra appartiene a una tupla di interi dispari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2232" y="4299287"/>
            <a:ext cx="606668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2.Java accetta solo reference types e non primitive types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9653" y="5681046"/>
            <a:ext cx="606668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Il codice compila ma fallisce semanticamente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2232" y="6494992"/>
            <a:ext cx="606668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3.Utilizzando come path intermedio Rust il codice funziona correttamente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38448" y="7543377"/>
            <a:ext cx="606668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C4C4B"/>
                </a:solidFill>
                <a:latin typeface="Open Sans 1"/>
                <a:ea typeface="Open Sans 1"/>
                <a:cs typeface="Open Sans 1"/>
                <a:sym typeface="Open Sans 1"/>
              </a:rPr>
              <a:t>Emerge una rappresentazione intermedia che si mappa meglio su Java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563697"/>
          <a:ext cx="12375433" cy="5840980"/>
        </p:xfrm>
        <a:graphic>
          <a:graphicData uri="http://schemas.openxmlformats.org/drawingml/2006/table">
            <a:tbl>
              <a:tblPr/>
              <a:tblGrid>
                <a:gridCol w="2551494"/>
                <a:gridCol w="2871702"/>
                <a:gridCol w="3108619"/>
                <a:gridCol w="3843618"/>
              </a:tblGrid>
              <a:tr h="126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LLM 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DIRECT [CA*]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INTERTRANS [CA*]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DIFFERENZA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656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Code Llama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34.6%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60.8%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b="true" sz="2200">
                          <a:solidFill>
                            <a:srgbClr val="345C7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26.2%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Magicoder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49.0%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87.3%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b="true" sz="2200">
                          <a:solidFill>
                            <a:srgbClr val="345C7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38.3%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7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StarCoder2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41.0%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345C72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84.4%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b="true" sz="2200">
                          <a:solidFill>
                            <a:srgbClr val="345C7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43.3%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45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14490" y="528002"/>
            <a:ext cx="1114747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5C7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BENCHMARK(CODENET DATASET)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68490" y="8945803"/>
            <a:ext cx="6737232" cy="59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6"/>
              </a:lnSpc>
            </a:pPr>
            <a:r>
              <a:rPr lang="en-US" sz="1733">
                <a:solidFill>
                  <a:srgbClr val="345C72"/>
                </a:solidFill>
                <a:latin typeface="Open Sans 1"/>
                <a:ea typeface="Open Sans 1"/>
                <a:cs typeface="Open Sans 1"/>
                <a:sym typeface="Open Sans 1"/>
              </a:rPr>
              <a:t>*Percentuale di traduzioni che producono output funzionalmente equivalenti al codice sorgente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54425"/>
            <a:ext cx="12643852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DYNAMIC LANGUAGE PRODUCT LINES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593884" y="857257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381305" y="-6966880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537574" y="-8706588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6230600" cy="93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1"/>
              </a:lnSpc>
            </a:pPr>
            <a:r>
              <a:rPr lang="en-US" sz="265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CAZZOLA ET. AL. PROPONGONO UN APPROCCIO ALLA MODERNIZZAZIONE MODULARE DEL SOFTWARE CHE UTILIZZA DEI MICRO-LINGUAGGI PER LA CARATTERIZZAZIONE DELLE APPLICATION FEATURE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86037"/>
            <a:ext cx="811530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UN MICRO LINGUAGGIO È L’INSIEME DI COMPONENTI CHE CARATTERIZZANO UNA FUNZIONE O UNA FEATURE.</a:t>
            </a:r>
          </a:p>
        </p:txBody>
      </p:sp>
      <p:sp>
        <p:nvSpPr>
          <p:cNvPr name="Freeform 4" id="4" descr="Code image preview"/>
          <p:cNvSpPr/>
          <p:nvPr/>
        </p:nvSpPr>
        <p:spPr>
          <a:xfrm flipH="false" flipV="false" rot="0">
            <a:off x="1028700" y="4418727"/>
            <a:ext cx="5420473" cy="2808457"/>
          </a:xfrm>
          <a:custGeom>
            <a:avLst/>
            <a:gdLst/>
            <a:ahLst/>
            <a:cxnLst/>
            <a:rect r="r" b="b" t="t" l="l"/>
            <a:pathLst>
              <a:path h="2808457" w="5420473">
                <a:moveTo>
                  <a:pt x="0" y="0"/>
                </a:moveTo>
                <a:lnTo>
                  <a:pt x="5420473" y="0"/>
                </a:lnTo>
                <a:lnTo>
                  <a:pt x="5420473" y="2808458"/>
                </a:lnTo>
                <a:lnTo>
                  <a:pt x="0" y="280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553" r="0" b="-45451"/>
            </a:stretch>
          </a:blipFill>
        </p:spPr>
      </p:sp>
      <p:sp>
        <p:nvSpPr>
          <p:cNvPr name="Freeform 5" id="5" descr="Code image preview"/>
          <p:cNvSpPr/>
          <p:nvPr/>
        </p:nvSpPr>
        <p:spPr>
          <a:xfrm flipH="false" flipV="false" rot="0">
            <a:off x="10207462" y="2552712"/>
            <a:ext cx="6705588" cy="6705588"/>
          </a:xfrm>
          <a:custGeom>
            <a:avLst/>
            <a:gdLst/>
            <a:ahLst/>
            <a:cxnLst/>
            <a:rect r="r" b="b" t="t" l="l"/>
            <a:pathLst>
              <a:path h="6705588" w="6705588">
                <a:moveTo>
                  <a:pt x="0" y="0"/>
                </a:moveTo>
                <a:lnTo>
                  <a:pt x="6705588" y="0"/>
                </a:lnTo>
                <a:lnTo>
                  <a:pt x="6705588" y="6705588"/>
                </a:lnTo>
                <a:lnTo>
                  <a:pt x="0" y="67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21575"/>
            <a:ext cx="811530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Nell’articolo viene utilizzato </a:t>
            </a: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Neverlang, un framework creato dagli stessi ricercatori: combina micro-linguaggi a runtime per supportare codice legacy e nuove estensioni simultaneamente.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59061" y="1804710"/>
            <a:ext cx="1213065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TOOL AUTOMATICI BASATI SU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8407" y="7197586"/>
            <a:ext cx="10995720" cy="184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524" indent="-378762" lvl="1">
              <a:lnSpc>
                <a:spcPts val="4912"/>
              </a:lnSpc>
              <a:buFont typeface="Arial"/>
              <a:buChar char="•"/>
            </a:pP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APPROCCIO B</a:t>
            </a: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ASATO INTERAMENTE SU AGENTI AI</a:t>
            </a:r>
          </a:p>
          <a:p>
            <a:pPr algn="l">
              <a:lnSpc>
                <a:spcPts val="4912"/>
              </a:lnSpc>
            </a:pPr>
          </a:p>
          <a:p>
            <a:pPr algn="l" marL="757524" indent="-378762" lvl="1">
              <a:lnSpc>
                <a:spcPts val="4912"/>
              </a:lnSpc>
              <a:buFont typeface="Arial"/>
              <a:buChar char="•"/>
            </a:pPr>
            <a:r>
              <a:rPr lang="en-US" sz="35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PROGETTATI DA PROFESSIONISTI DEL SETTORE </a:t>
            </a:r>
          </a:p>
        </p:txBody>
      </p:sp>
      <p:grpSp>
        <p:nvGrpSpPr>
          <p:cNvPr name="Group 4" id="4"/>
          <p:cNvGrpSpPr/>
          <p:nvPr/>
        </p:nvGrpSpPr>
        <p:grpSpPr>
          <a:xfrm rot="-7757322">
            <a:off x="12914143" y="730133"/>
            <a:ext cx="7603751" cy="17859958"/>
            <a:chOff x="0" y="0"/>
            <a:chExt cx="2002634" cy="4703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067641">
            <a:off x="14701564" y="-7094005"/>
            <a:ext cx="7603751" cy="17859958"/>
            <a:chOff x="0" y="0"/>
            <a:chExt cx="2002634" cy="47038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242636">
            <a:off x="11857833" y="-8833712"/>
            <a:ext cx="7603751" cy="17859958"/>
            <a:chOff x="0" y="0"/>
            <a:chExt cx="2002634" cy="47038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8981122">
            <a:off x="15152140" y="-970623"/>
            <a:ext cx="7603751" cy="17859958"/>
            <a:chOff x="0" y="0"/>
            <a:chExt cx="2002634" cy="47038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9909" y="857250"/>
            <a:ext cx="96065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MICROSOFT CAMF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4592" y="3332371"/>
            <a:ext cx="17218815" cy="173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FRAMEWORK DI MIGRAZIONE PER TRASFORMARE CODICE COBOL LEGACY IN APPLICAZIONI JAVA MODERNE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879675"/>
            <a:ext cx="1096366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3 AGENTI AI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PROMPT ENGEENIRING (NO TRAINING DATA)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PROGETTO IN COLLABORAZIONE CON BANKDATA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96618" y="8823959"/>
            <a:ext cx="7601194" cy="118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Julia Kordick</a:t>
            </a: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,Gustav Kaleta -2025</a:t>
            </a:r>
          </a:p>
        </p:txBody>
      </p:sp>
      <p:grpSp>
        <p:nvGrpSpPr>
          <p:cNvPr name="Group 6" id="6"/>
          <p:cNvGrpSpPr/>
          <p:nvPr/>
        </p:nvGrpSpPr>
        <p:grpSpPr>
          <a:xfrm rot="-3707569">
            <a:off x="12353043" y="-10633665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4227" y="673658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35025"/>
            <a:ext cx="11949323" cy="10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5"/>
              </a:lnSpc>
            </a:pPr>
            <a:r>
              <a:rPr lang="en-US" sz="61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ARCHITETTURA ED ORCHESTRATOR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05209"/>
            <a:ext cx="4742718" cy="158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6"/>
              </a:lnSpc>
            </a:pPr>
            <a:r>
              <a:rPr lang="en-US" sz="4562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MICROSOFT SEMANTIC KERNEL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0566" y="2217089"/>
            <a:ext cx="102960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Framework per orchestrare agenti AI in pipeline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Ogni agente riceve l’output dell’agente precedente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68981"/>
            <a:ext cx="3452920" cy="84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3"/>
              </a:lnSpc>
            </a:pPr>
            <a:r>
              <a:rPr lang="en-US" sz="4952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LLM SETTING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0566" y="4247349"/>
            <a:ext cx="428182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Azure OpenAi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Temperature : 0.1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TopP: 0.5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Maxtokens: 32768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6487" y="7313844"/>
            <a:ext cx="3851245" cy="172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494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HYBRID 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0566" y="7477760"/>
            <a:ext cx="89613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SQLite : File Cobol,Analisi AI, Codice Java metada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Neo4j: Analisi del grafo delle dipendenze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5771418" y="2840659"/>
            <a:ext cx="1859148" cy="0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5771418" y="5339738"/>
            <a:ext cx="1859148" cy="0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5771418" y="8222486"/>
            <a:ext cx="1859148" cy="0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7117" y="419296"/>
            <a:ext cx="8051648" cy="4724204"/>
            <a:chOff x="0" y="0"/>
            <a:chExt cx="2120666" cy="1244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0666" cy="1244365"/>
            </a:xfrm>
            <a:custGeom>
              <a:avLst/>
              <a:gdLst/>
              <a:ahLst/>
              <a:cxnLst/>
              <a:rect r="r" b="b" t="t" l="l"/>
              <a:pathLst>
                <a:path h="1244365" w="2120666">
                  <a:moveTo>
                    <a:pt x="2120666" y="32692"/>
                  </a:moveTo>
                  <a:lnTo>
                    <a:pt x="2120666" y="1211673"/>
                  </a:lnTo>
                  <a:cubicBezTo>
                    <a:pt x="2120666" y="1229728"/>
                    <a:pt x="2106029" y="1244365"/>
                    <a:pt x="2087973" y="1244365"/>
                  </a:cubicBezTo>
                  <a:lnTo>
                    <a:pt x="32692" y="1244365"/>
                  </a:lnTo>
                  <a:cubicBezTo>
                    <a:pt x="14637" y="1244365"/>
                    <a:pt x="0" y="1229728"/>
                    <a:pt x="0" y="1211673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20666" cy="13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 AGENT 1: COBOLAnalyzerAgent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"Parsing Engine" 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INPUT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Codice COBOL grezzo </a:t>
              </a:r>
            </a:p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OUTPUT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Structured analysis data 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Estrae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Data Division, Procedure Division, variabili (PIC),paragraphs, embedded SQL/DB2, file access patterns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44129" y="419296"/>
            <a:ext cx="8051648" cy="4724204"/>
            <a:chOff x="0" y="0"/>
            <a:chExt cx="2120666" cy="1244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0666" cy="1244365"/>
            </a:xfrm>
            <a:custGeom>
              <a:avLst/>
              <a:gdLst/>
              <a:ahLst/>
              <a:cxnLst/>
              <a:rect r="r" b="b" t="t" l="l"/>
              <a:pathLst>
                <a:path h="1244365" w="2120666">
                  <a:moveTo>
                    <a:pt x="2120666" y="32692"/>
                  </a:moveTo>
                  <a:lnTo>
                    <a:pt x="2120666" y="1211673"/>
                  </a:lnTo>
                  <a:cubicBezTo>
                    <a:pt x="2120666" y="1229728"/>
                    <a:pt x="2106029" y="1244365"/>
                    <a:pt x="2087973" y="1244365"/>
                  </a:cubicBezTo>
                  <a:lnTo>
                    <a:pt x="32692" y="1244365"/>
                  </a:lnTo>
                  <a:cubicBezTo>
                    <a:pt x="14637" y="1244365"/>
                    <a:pt x="0" y="1229728"/>
                    <a:pt x="0" y="1211673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20666" cy="13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AGENT 2: DependencyMapperAgent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"Cervello Architetturale"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INPUT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Analysis data da Agent 1 </a:t>
              </a:r>
            </a:p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OUTPUT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Grafo dipendenze + Diagrammi Mermaid 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Rileva 8 tipi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CALL | COPY | PERFORM | EXEC SQL | READ | WRITE | OPEN | CLOSE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60347" y="5562208"/>
            <a:ext cx="7672736" cy="4501882"/>
            <a:chOff x="0" y="0"/>
            <a:chExt cx="2120666" cy="1244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0666" cy="1244365"/>
            </a:xfrm>
            <a:custGeom>
              <a:avLst/>
              <a:gdLst/>
              <a:ahLst/>
              <a:cxnLst/>
              <a:rect r="r" b="b" t="t" l="l"/>
              <a:pathLst>
                <a:path h="1244365" w="2120666">
                  <a:moveTo>
                    <a:pt x="2120666" y="34307"/>
                  </a:moveTo>
                  <a:lnTo>
                    <a:pt x="2120666" y="1210058"/>
                  </a:lnTo>
                  <a:cubicBezTo>
                    <a:pt x="2120666" y="1229005"/>
                    <a:pt x="2105306" y="1244365"/>
                    <a:pt x="2086359" y="1244365"/>
                  </a:cubicBezTo>
                  <a:lnTo>
                    <a:pt x="34307" y="1244365"/>
                  </a:lnTo>
                  <a:cubicBezTo>
                    <a:pt x="15360" y="1244365"/>
                    <a:pt x="0" y="1229005"/>
                    <a:pt x="0" y="1210058"/>
                  </a:cubicBezTo>
                  <a:lnTo>
                    <a:pt x="0" y="34307"/>
                  </a:lnTo>
                  <a:cubicBezTo>
                    <a:pt x="0" y="15360"/>
                    <a:pt x="15360" y="0"/>
                    <a:pt x="34307" y="0"/>
                  </a:cubicBezTo>
                  <a:lnTo>
                    <a:pt x="2086359" y="0"/>
                  </a:lnTo>
                  <a:cubicBezTo>
                    <a:pt x="2095458" y="0"/>
                    <a:pt x="2104184" y="3614"/>
                    <a:pt x="2110617" y="10048"/>
                  </a:cubicBezTo>
                  <a:cubicBezTo>
                    <a:pt x="2117051" y="16482"/>
                    <a:pt x="2120666" y="25208"/>
                    <a:pt x="2120666" y="34307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20666" cy="130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AGENT 3: JavaConverterAgent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"Transformation Engine"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INPUT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Analysis + Dependency context  </a:t>
              </a:r>
              <a:r>
                <a:rPr lang="en-US" sz="2887" b="true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OUTPUT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Java Quarkus production-ready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Anti-pattern JOBOL</a:t>
              </a: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: PERFORM → loops | GOTO → if-else/switch 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847725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399643"/>
            <a:ext cx="6430199" cy="364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1: PREPARATION</a:t>
            </a:r>
            <a:r>
              <a:rPr lang="en-US" sz="26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(Preparare codice COBOL per comprensione AI)</a:t>
            </a:r>
          </a:p>
          <a:p>
            <a:pPr algn="l">
              <a:lnSpc>
                <a:spcPts val="3640"/>
              </a:lnSpc>
            </a:pPr>
          </a:p>
          <a:p>
            <a:pPr algn="l" marL="561355" indent="-280678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REVERSE ENGINEERING</a:t>
            </a:r>
          </a:p>
          <a:p>
            <a:pPr algn="l" marL="561355" indent="-280678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 CLEANING</a:t>
            </a:r>
          </a:p>
          <a:p>
            <a:pPr algn="l" marL="561355" indent="-280678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TRANSLATION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507450" y="1399643"/>
            <a:ext cx="8293612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2: ENRICHMENT</a:t>
            </a:r>
            <a:r>
              <a:rPr lang="en-US" sz="26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(Arricchire codice con context semantico per AI)</a:t>
            </a:r>
          </a:p>
          <a:p>
            <a:pPr algn="l">
              <a:lnSpc>
                <a:spcPts val="3640"/>
              </a:lnSpc>
            </a:pP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ADD MEANINGFUL COMMENTS 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IDENTIFY DETERMINISTIC STRUCTURES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DOCUMENT TEMPORARY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2080"/>
            <a:ext cx="238794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PIPELINE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7427" y="5716664"/>
            <a:ext cx="10102670" cy="296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5"/>
              </a:lnSpc>
            </a:pPr>
            <a:r>
              <a:rPr lang="en-US" b="true" sz="2461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FASE 3: AUTOMATION AID</a:t>
            </a:r>
            <a:r>
              <a:rPr lang="en-US" sz="2461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(SUPPORTARE MIGRAZIONE CON ARTEFATTI E ANALISI)</a:t>
            </a:r>
          </a:p>
          <a:p>
            <a:pPr algn="just" marL="531333" indent="-265667" lvl="1">
              <a:lnSpc>
                <a:spcPts val="3445"/>
              </a:lnSpc>
              <a:buFont typeface="Arial"/>
              <a:buChar char="•"/>
            </a:pPr>
            <a:r>
              <a:rPr lang="en-US" b="true" sz="2461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FLOW ANALYSIS &amp; VISUALIZATION</a:t>
            </a:r>
          </a:p>
          <a:p>
            <a:pPr algn="just" marL="531333" indent="-265667" lvl="1">
              <a:lnSpc>
                <a:spcPts val="3445"/>
              </a:lnSpc>
              <a:buFont typeface="Arial"/>
              <a:buChar char="•"/>
            </a:pPr>
            <a:r>
              <a:rPr lang="en-US" b="true" sz="2461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DIAGRAMMI MERMAID/FLOWCHARTS</a:t>
            </a:r>
          </a:p>
          <a:p>
            <a:pPr algn="just" marL="531333" indent="-265667" lvl="1">
              <a:lnSpc>
                <a:spcPts val="3445"/>
              </a:lnSpc>
              <a:buFont typeface="Arial"/>
              <a:buChar char="•"/>
            </a:pPr>
            <a:r>
              <a:rPr lang="en-US" b="true" sz="2461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TEST GENERATION</a:t>
            </a:r>
          </a:p>
          <a:p>
            <a:pPr algn="just" marL="531333" indent="-265667" lvl="1">
              <a:lnSpc>
                <a:spcPts val="3445"/>
              </a:lnSpc>
              <a:buFont typeface="Arial"/>
              <a:buChar char="•"/>
            </a:pPr>
            <a:r>
              <a:rPr lang="en-US" b="true" sz="2461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ISOLATE UTILITY FUNCTIONS</a:t>
            </a:r>
          </a:p>
          <a:p>
            <a:pPr algn="just">
              <a:lnSpc>
                <a:spcPts val="2933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495" r="0" b="2495"/>
          <a:stretch>
            <a:fillRect/>
          </a:stretch>
        </p:blipFill>
        <p:spPr>
          <a:xfrm flipH="false" flipV="false" rot="0">
            <a:off x="0" y="0"/>
            <a:ext cx="18289927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53797" y="4364038"/>
            <a:ext cx="743947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STATO DELL’ARTE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91620" y="700315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479040" y="-7123823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635309" y="-8863530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445" y="5566872"/>
            <a:ext cx="6485060" cy="12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  <a:spcBef>
                <a:spcPct val="0"/>
              </a:spcBef>
            </a:pPr>
            <a:r>
              <a:rPr lang="en-US" sz="7394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LIMITAZIONI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193044"/>
            <a:ext cx="717783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Richiedere AzureOpenAi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Call-chain depth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Test suite esistente per validazione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0913" y="753723"/>
            <a:ext cx="6485060" cy="12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  <a:spcBef>
                <a:spcPct val="0"/>
              </a:spcBef>
            </a:pPr>
            <a:r>
              <a:rPr lang="en-US" sz="7394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PUNTI DI FORZA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80700"/>
            <a:ext cx="1571297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Non e’ richiesto training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Costi bassi ( all’incirca 0.31$ dichiarati per 102 file)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Testato su codice reale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Architettura modulare: per l’analisi possiamo usare solo il DepencyMapperAgent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8299" y="857250"/>
            <a:ext cx="64514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REFORGE-AI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4520" y="3095140"/>
            <a:ext cx="13455237" cy="493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è un sistema agente AI (GPT-4) </a:t>
            </a:r>
          </a:p>
          <a:p>
            <a:pPr algn="l">
              <a:lnSpc>
                <a:spcPts val="4895"/>
              </a:lnSpc>
            </a:pPr>
          </a:p>
          <a:p>
            <a:pPr algn="l" marL="755001" indent="-377501" lvl="1">
              <a:lnSpc>
                <a:spcPts val="4895"/>
              </a:lnSpc>
              <a:buFont typeface="Arial"/>
              <a:buChar char="•"/>
            </a:pPr>
            <a:r>
              <a:rPr lang="en-US" b="true" sz="3496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GENERA DOCUMENTAZIONE</a:t>
            </a:r>
            <a:r>
              <a:rPr lang="en-US" sz="34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COMPLETA E PIANO DI TRASFORMAZIONE, </a:t>
            </a:r>
          </a:p>
          <a:p>
            <a:pPr algn="l" marL="755001" indent="-377501" lvl="1">
              <a:lnSpc>
                <a:spcPts val="4895"/>
              </a:lnSpc>
              <a:buFont typeface="Arial"/>
              <a:buChar char="•"/>
            </a:pPr>
            <a:r>
              <a:rPr lang="en-US" sz="34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ESEGUE AUTOMATICAMENTE IL </a:t>
            </a:r>
            <a:r>
              <a:rPr lang="en-US" b="true" sz="3496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REFACTORING DEL CODICE</a:t>
            </a:r>
            <a:r>
              <a:rPr lang="en-US" sz="34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VERSO FRAMEWORK MODERNI UTILIZZANDO COME BLUEPRINT LA DOCUMENTAZIONE</a:t>
            </a:r>
          </a:p>
          <a:p>
            <a:pPr algn="l" marL="755001" indent="-377501" lvl="1">
              <a:lnSpc>
                <a:spcPts val="4895"/>
              </a:lnSpc>
              <a:buFont typeface="Arial"/>
              <a:buChar char="•"/>
            </a:pPr>
            <a:r>
              <a:rPr lang="en-US" sz="3496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SPECIFICO SU </a:t>
            </a:r>
            <a:r>
              <a:rPr lang="en-US" b="true" sz="3496">
                <a:solidFill>
                  <a:srgbClr val="4C4C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Java legacy → Spring Boot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68170" y="9191625"/>
            <a:ext cx="134552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Gian Paolo Santopalo - 2025</a:t>
            </a:r>
          </a:p>
          <a:p>
            <a:pPr algn="ctr">
              <a:lnSpc>
                <a:spcPts val="475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-3707569">
            <a:off x="12343518" y="-10633665"/>
            <a:ext cx="7603751" cy="17859958"/>
            <a:chOff x="0" y="0"/>
            <a:chExt cx="2002634" cy="470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6655"/>
            <a:ext cx="11528342" cy="101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6"/>
              </a:lnSpc>
            </a:pPr>
            <a:r>
              <a:rPr lang="en-US" sz="5904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ARCHITETTURA ED ORCHESTRATOR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95684"/>
            <a:ext cx="4742718" cy="158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4505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CREWAI FRAMEWORK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30566" y="2217089"/>
            <a:ext cx="10295165" cy="118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Framework per orchestrare agenti AI in pipeline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Ogni agente riceve l’output dell’agente precedente</a:t>
            </a:r>
          </a:p>
        </p:txBody>
      </p:sp>
      <p:sp>
        <p:nvSpPr>
          <p:cNvPr name="AutoShape 5" id="5"/>
          <p:cNvSpPr/>
          <p:nvPr/>
        </p:nvSpPr>
        <p:spPr>
          <a:xfrm>
            <a:off x="5771418" y="2833820"/>
            <a:ext cx="1859148" cy="6893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298525"/>
            <a:ext cx="4742718" cy="158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4505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DUE CREW PRINCIPALI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0566" y="4519930"/>
            <a:ext cx="4680095" cy="118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Documentation Crew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 Code Crew</a:t>
            </a:r>
          </a:p>
        </p:txBody>
      </p:sp>
      <p:sp>
        <p:nvSpPr>
          <p:cNvPr name="AutoShape 8" id="8"/>
          <p:cNvSpPr/>
          <p:nvPr/>
        </p:nvSpPr>
        <p:spPr>
          <a:xfrm>
            <a:off x="5771418" y="5136661"/>
            <a:ext cx="1859148" cy="6893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6798100"/>
            <a:ext cx="4742718" cy="158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4505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FEEDBACK LOOP UMANO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0566" y="7019505"/>
            <a:ext cx="10657434" cy="118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 la fase 1 e la fase 2 un rewier umano valida il piano di migrazione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771418" y="7636237"/>
            <a:ext cx="1859148" cy="6893"/>
          </a:xfrm>
          <a:prstGeom prst="line">
            <a:avLst/>
          </a:prstGeom>
          <a:ln cap="flat" w="114300">
            <a:solidFill>
              <a:srgbClr val="4C4C4B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352" y="2781398"/>
            <a:ext cx="8051648" cy="4845096"/>
            <a:chOff x="0" y="0"/>
            <a:chExt cx="2120666" cy="1276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0666" cy="1276208"/>
            </a:xfrm>
            <a:custGeom>
              <a:avLst/>
              <a:gdLst/>
              <a:ahLst/>
              <a:cxnLst/>
              <a:rect r="r" b="b" t="t" l="l"/>
              <a:pathLst>
                <a:path h="1276208" w="2120666">
                  <a:moveTo>
                    <a:pt x="2120666" y="32692"/>
                  </a:moveTo>
                  <a:lnTo>
                    <a:pt x="2120666" y="1243516"/>
                  </a:lnTo>
                  <a:cubicBezTo>
                    <a:pt x="2120666" y="1261572"/>
                    <a:pt x="2106029" y="1276208"/>
                    <a:pt x="2087973" y="1276208"/>
                  </a:cubicBezTo>
                  <a:lnTo>
                    <a:pt x="32692" y="1276208"/>
                  </a:lnTo>
                  <a:cubicBezTo>
                    <a:pt x="14637" y="1276208"/>
                    <a:pt x="0" y="1261572"/>
                    <a:pt x="0" y="1243516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20666" cy="1342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DOCUMENTATION CREW (FASE 1)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Agenti di analisi che scansionano il codebase  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OUTPUT</a:t>
              </a: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: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• Architecture Documentation (Mermaid diagrams)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• Module Analysis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• Dependency graphs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• plan.yaml (transformation plan)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8124" y="722633"/>
            <a:ext cx="8687693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1 DOCUMENATION CREW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1411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74113" y="2243993"/>
            <a:ext cx="6385187" cy="636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125" indent="-389562" lvl="1">
              <a:lnSpc>
                <a:spcPts val="5052"/>
              </a:lnSpc>
              <a:buFont typeface="Arial"/>
              <a:buChar char="•"/>
            </a:pPr>
            <a:r>
              <a:rPr lang="en-US" sz="36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SCANSIONE AUTOMATICA DEL CODICE</a:t>
            </a:r>
          </a:p>
          <a:p>
            <a:pPr algn="l">
              <a:lnSpc>
                <a:spcPts val="5052"/>
              </a:lnSpc>
            </a:pPr>
          </a:p>
          <a:p>
            <a:pPr algn="l" marL="779125" indent="-389562" lvl="1">
              <a:lnSpc>
                <a:spcPts val="5052"/>
              </a:lnSpc>
              <a:buFont typeface="Arial"/>
              <a:buChar char="•"/>
            </a:pPr>
            <a:r>
              <a:rPr lang="en-US" sz="36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ANALISI ARCHITETTURALE</a:t>
            </a:r>
          </a:p>
          <a:p>
            <a:pPr algn="l">
              <a:lnSpc>
                <a:spcPts val="5052"/>
              </a:lnSpc>
            </a:pPr>
          </a:p>
          <a:p>
            <a:pPr algn="l" marL="779125" indent="-389562" lvl="1">
              <a:lnSpc>
                <a:spcPts val="5052"/>
              </a:lnSpc>
              <a:buFont typeface="Arial"/>
              <a:buChar char="•"/>
            </a:pPr>
            <a:r>
              <a:rPr lang="en-US" sz="36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GENERAZIONE DIAGRAMMI MERMAID </a:t>
            </a:r>
          </a:p>
          <a:p>
            <a:pPr algn="l">
              <a:lnSpc>
                <a:spcPts val="5052"/>
              </a:lnSpc>
            </a:pPr>
          </a:p>
          <a:p>
            <a:pPr algn="l" marL="779125" indent="-389562" lvl="1">
              <a:lnSpc>
                <a:spcPts val="5052"/>
              </a:lnSpc>
              <a:buFont typeface="Arial"/>
              <a:buChar char="•"/>
            </a:pPr>
            <a:r>
              <a:rPr lang="en-US" sz="3608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FEEDBACK UMANO</a:t>
            </a:r>
          </a:p>
          <a:p>
            <a:pPr algn="l">
              <a:lnSpc>
                <a:spcPts val="5052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948" y="2165731"/>
            <a:ext cx="8051648" cy="3813412"/>
            <a:chOff x="0" y="0"/>
            <a:chExt cx="2120666" cy="10044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0666" cy="1004460"/>
            </a:xfrm>
            <a:custGeom>
              <a:avLst/>
              <a:gdLst/>
              <a:ahLst/>
              <a:cxnLst/>
              <a:rect r="r" b="b" t="t" l="l"/>
              <a:pathLst>
                <a:path h="1004460" w="2120666">
                  <a:moveTo>
                    <a:pt x="2120666" y="32692"/>
                  </a:moveTo>
                  <a:lnTo>
                    <a:pt x="2120666" y="971768"/>
                  </a:lnTo>
                  <a:cubicBezTo>
                    <a:pt x="2120666" y="989824"/>
                    <a:pt x="2106029" y="1004460"/>
                    <a:pt x="2087973" y="1004460"/>
                  </a:cubicBezTo>
                  <a:lnTo>
                    <a:pt x="32692" y="1004460"/>
                  </a:lnTo>
                  <a:cubicBezTo>
                    <a:pt x="14637" y="1004460"/>
                    <a:pt x="0" y="989824"/>
                    <a:pt x="0" y="971768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20666" cy="1061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CODE GENERATION AGENT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Migrazione usando la documentazione come prompt context 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• EJB → Spring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• Java EE →Spring Boot idioms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2634" y="700854"/>
            <a:ext cx="7338278" cy="89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FASE 2 GEN CODE CREW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1411" y="4642802"/>
            <a:ext cx="9525" cy="89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455261" y="2165731"/>
            <a:ext cx="8051648" cy="3813412"/>
            <a:chOff x="0" y="0"/>
            <a:chExt cx="2120666" cy="10044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0666" cy="1004460"/>
            </a:xfrm>
            <a:custGeom>
              <a:avLst/>
              <a:gdLst/>
              <a:ahLst/>
              <a:cxnLst/>
              <a:rect r="r" b="b" t="t" l="l"/>
              <a:pathLst>
                <a:path h="1004460" w="2120666">
                  <a:moveTo>
                    <a:pt x="2120666" y="32692"/>
                  </a:moveTo>
                  <a:lnTo>
                    <a:pt x="2120666" y="971768"/>
                  </a:lnTo>
                  <a:cubicBezTo>
                    <a:pt x="2120666" y="989824"/>
                    <a:pt x="2106029" y="1004460"/>
                    <a:pt x="2087973" y="1004460"/>
                  </a:cubicBezTo>
                  <a:lnTo>
                    <a:pt x="32692" y="1004460"/>
                  </a:lnTo>
                  <a:cubicBezTo>
                    <a:pt x="14637" y="1004460"/>
                    <a:pt x="0" y="989824"/>
                    <a:pt x="0" y="971768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20666" cy="1061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DEPENDECY UPDATE AGENT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• Java 8 → Java 21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• Java EE patterns →  Spring Boot 3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• Genera Unit Tests  (JUnit 5)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05587" y="6281858"/>
            <a:ext cx="8051648" cy="3813412"/>
            <a:chOff x="0" y="0"/>
            <a:chExt cx="2120666" cy="10044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0666" cy="1004460"/>
            </a:xfrm>
            <a:custGeom>
              <a:avLst/>
              <a:gdLst/>
              <a:ahLst/>
              <a:cxnLst/>
              <a:rect r="r" b="b" t="t" l="l"/>
              <a:pathLst>
                <a:path h="1004460" w="2120666">
                  <a:moveTo>
                    <a:pt x="2120666" y="32692"/>
                  </a:moveTo>
                  <a:lnTo>
                    <a:pt x="2120666" y="971768"/>
                  </a:lnTo>
                  <a:cubicBezTo>
                    <a:pt x="2120666" y="989824"/>
                    <a:pt x="2106029" y="1004460"/>
                    <a:pt x="2087973" y="1004460"/>
                  </a:cubicBezTo>
                  <a:lnTo>
                    <a:pt x="32692" y="1004460"/>
                  </a:lnTo>
                  <a:cubicBezTo>
                    <a:pt x="14637" y="1004460"/>
                    <a:pt x="0" y="989824"/>
                    <a:pt x="0" y="971768"/>
                  </a:cubicBezTo>
                  <a:lnTo>
                    <a:pt x="0" y="32692"/>
                  </a:lnTo>
                  <a:cubicBezTo>
                    <a:pt x="0" y="14637"/>
                    <a:pt x="14637" y="0"/>
                    <a:pt x="32692" y="0"/>
                  </a:cubicBezTo>
                  <a:lnTo>
                    <a:pt x="2087973" y="0"/>
                  </a:lnTo>
                  <a:cubicBezTo>
                    <a:pt x="2096644" y="0"/>
                    <a:pt x="2104959" y="3444"/>
                    <a:pt x="2111090" y="9575"/>
                  </a:cubicBezTo>
                  <a:cubicBezTo>
                    <a:pt x="2117221" y="15706"/>
                    <a:pt x="2120666" y="24022"/>
                    <a:pt x="2120666" y="32692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C4C4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20666" cy="1061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041"/>
                </a:lnSpc>
              </a:pPr>
              <a:r>
                <a:rPr lang="en-US" b="true" sz="2887">
                  <a:solidFill>
                    <a:srgbClr val="4C4C4B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COMPLIANCE CHECK AGENT</a:t>
              </a: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• Verifica Security Annotations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• Applica Style Guides </a:t>
              </a:r>
            </a:p>
            <a:p>
              <a:pPr algn="l">
                <a:lnSpc>
                  <a:spcPts val="4041"/>
                </a:lnSpc>
              </a:pPr>
              <a:r>
                <a:rPr lang="en-US" sz="2887">
                  <a:solidFill>
                    <a:srgbClr val="4C4C4B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• OWASP best practices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445" y="5566872"/>
            <a:ext cx="6485060" cy="12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  <a:spcBef>
                <a:spcPct val="0"/>
              </a:spcBef>
            </a:pPr>
            <a:r>
              <a:rPr lang="en-US" sz="7394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LIMITAZIONI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0745" y="7212094"/>
            <a:ext cx="5784886" cy="238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Costi elevati (API GPT-4)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Specializzato Java Legacy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Build Agent Hallucinations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Inconsistent Model Outputs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0913" y="753723"/>
            <a:ext cx="6485060" cy="126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2"/>
              </a:lnSpc>
              <a:spcBef>
                <a:spcPct val="0"/>
              </a:spcBef>
            </a:pPr>
            <a:r>
              <a:rPr lang="en-US" sz="7394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PUNTI DI FORZA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6421" y="2402478"/>
            <a:ext cx="6317198" cy="178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Non e’ richiesto training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Human-in-the-loop validation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Testato su codice reale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54425"/>
            <a:ext cx="10959691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VALIDAZIONE E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TESTING AUTOMATICO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02167" y="857257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389587" y="-6966880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545856" y="-8706588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0040" y="4453122"/>
            <a:ext cx="12807919" cy="4805178"/>
          </a:xfrm>
          <a:custGeom>
            <a:avLst/>
            <a:gdLst/>
            <a:ahLst/>
            <a:cxnLst/>
            <a:rect r="r" b="b" t="t" l="l"/>
            <a:pathLst>
              <a:path h="4805178" w="12807919">
                <a:moveTo>
                  <a:pt x="0" y="0"/>
                </a:moveTo>
                <a:lnTo>
                  <a:pt x="12807920" y="0"/>
                </a:lnTo>
                <a:lnTo>
                  <a:pt x="12807920" y="4805178"/>
                </a:lnTo>
                <a:lnTo>
                  <a:pt x="0" y="480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62904" y="4666138"/>
            <a:ext cx="3097437" cy="387868"/>
            <a:chOff x="0" y="0"/>
            <a:chExt cx="815786" cy="1021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5786" cy="102154"/>
            </a:xfrm>
            <a:custGeom>
              <a:avLst/>
              <a:gdLst/>
              <a:ahLst/>
              <a:cxnLst/>
              <a:rect r="r" b="b" t="t" l="l"/>
              <a:pathLst>
                <a:path h="102154" w="815786">
                  <a:moveTo>
                    <a:pt x="0" y="0"/>
                  </a:moveTo>
                  <a:lnTo>
                    <a:pt x="815786" y="0"/>
                  </a:lnTo>
                  <a:lnTo>
                    <a:pt x="815786" y="102154"/>
                  </a:lnTo>
                  <a:lnTo>
                    <a:pt x="0" y="1021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5786" cy="140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1623060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SANDEEP ET. AL. PROPONGONO UN FRAMEWORK CON UN SISTEMA DI FEEDBACK LOOP AI-BASED PER LA MIGRAZIONE DEL CODICE COBOL IN JAVA.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LA MIGRAZIONE COBOL → JAVA È STATA ESEGUITA VIA WCA4Z (IBM WATSONX CODE ASSISTANT FOR Z)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1207" y="4704756"/>
            <a:ext cx="260339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345C72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Elemento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35731" y="5838268"/>
            <a:ext cx="3097437" cy="387868"/>
            <a:chOff x="0" y="0"/>
            <a:chExt cx="815786" cy="1021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5786" cy="102154"/>
            </a:xfrm>
            <a:custGeom>
              <a:avLst/>
              <a:gdLst/>
              <a:ahLst/>
              <a:cxnLst/>
              <a:rect r="r" b="b" t="t" l="l"/>
              <a:pathLst>
                <a:path h="102154" w="815786">
                  <a:moveTo>
                    <a:pt x="0" y="0"/>
                  </a:moveTo>
                  <a:lnTo>
                    <a:pt x="815786" y="0"/>
                  </a:lnTo>
                  <a:lnTo>
                    <a:pt x="815786" y="102154"/>
                  </a:lnTo>
                  <a:lnTo>
                    <a:pt x="0" y="102154"/>
                  </a:lnTo>
                  <a:close/>
                </a:path>
              </a:pathLst>
            </a:custGeom>
            <a:solidFill>
              <a:srgbClr val="F6F8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5786" cy="140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02343" y="8098630"/>
            <a:ext cx="7093399" cy="387868"/>
            <a:chOff x="0" y="0"/>
            <a:chExt cx="1868220" cy="1021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8220" cy="102154"/>
            </a:xfrm>
            <a:custGeom>
              <a:avLst/>
              <a:gdLst/>
              <a:ahLst/>
              <a:cxnLst/>
              <a:rect r="r" b="b" t="t" l="l"/>
              <a:pathLst>
                <a:path h="102154" w="1868220">
                  <a:moveTo>
                    <a:pt x="0" y="0"/>
                  </a:moveTo>
                  <a:lnTo>
                    <a:pt x="1868220" y="0"/>
                  </a:lnTo>
                  <a:lnTo>
                    <a:pt x="1868220" y="102154"/>
                  </a:lnTo>
                  <a:lnTo>
                    <a:pt x="0" y="102154"/>
                  </a:lnTo>
                  <a:close/>
                </a:path>
              </a:pathLst>
            </a:custGeom>
            <a:solidFill>
              <a:srgbClr val="F6F8F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68220" cy="140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12324" y="8095396"/>
            <a:ext cx="79308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45C72"/>
                </a:solidFill>
                <a:latin typeface="Open Sans 2"/>
                <a:ea typeface="Open Sans 2"/>
                <a:cs typeface="Open Sans 2"/>
                <a:sym typeface="Open Sans 2"/>
              </a:rPr>
              <a:t>Identificare difetti nel</a:t>
            </a:r>
            <a:r>
              <a:rPr lang="en-US" sz="2100">
                <a:solidFill>
                  <a:srgbClr val="345C72"/>
                </a:solidFill>
                <a:latin typeface="Open Sans 2"/>
                <a:ea typeface="Open Sans 2"/>
                <a:cs typeface="Open Sans 2"/>
                <a:sym typeface="Open Sans 2"/>
              </a:rPr>
              <a:t>la trasformazione, dare correzioni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697" y="3703712"/>
            <a:ext cx="15056606" cy="2879576"/>
          </a:xfrm>
          <a:custGeom>
            <a:avLst/>
            <a:gdLst/>
            <a:ahLst/>
            <a:cxnLst/>
            <a:rect r="r" b="b" t="t" l="l"/>
            <a:pathLst>
              <a:path h="2879576" w="15056606">
                <a:moveTo>
                  <a:pt x="0" y="0"/>
                </a:moveTo>
                <a:lnTo>
                  <a:pt x="15056606" y="0"/>
                </a:lnTo>
                <a:lnTo>
                  <a:pt x="15056606" y="2879576"/>
                </a:lnTo>
                <a:lnTo>
                  <a:pt x="0" y="2879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04877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IL SISTEMA TESTA PRIMA IL CODICE COBOL, PER POI PASSARE AL TEST EQUIVALENTE DEL CODICE JAVA: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01025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 QUESTO MODO CI SI ASSICURA CHE IL CODICE JAVA EFFETTUI LE STESSE OPERAZIONI DEL CODICE IN COBOL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3946" y="2217066"/>
            <a:ext cx="7479704" cy="5852868"/>
          </a:xfrm>
          <a:custGeom>
            <a:avLst/>
            <a:gdLst/>
            <a:ahLst/>
            <a:cxnLst/>
            <a:rect r="r" b="b" t="t" l="l"/>
            <a:pathLst>
              <a:path h="5852868" w="7479704">
                <a:moveTo>
                  <a:pt x="0" y="0"/>
                </a:moveTo>
                <a:lnTo>
                  <a:pt x="7479705" y="0"/>
                </a:lnTo>
                <a:lnTo>
                  <a:pt x="7479705" y="5852868"/>
                </a:lnTo>
                <a:lnTo>
                  <a:pt x="0" y="585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31726"/>
            <a:ext cx="9655916" cy="712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Alta copertura dei test: 84% dei paragrafi COBOL raggiunge full branch coverage e oltre il 92% su un dataset di 94.000 paragrafi</a:t>
            </a:r>
          </a:p>
          <a:p>
            <a:pPr algn="l">
              <a:lnSpc>
                <a:spcPts val="3774"/>
              </a:lnSpc>
            </a:pP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Scalabilità elevata: generazione dei test &lt;1 secondo</a:t>
            </a:r>
          </a:p>
          <a:p>
            <a:pPr algn="l">
              <a:lnSpc>
                <a:spcPts val="3774"/>
              </a:lnSpc>
            </a:pP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Validazione accurata del Java generato: i test JUnit riproducono fedelmente il comportamento COBOL e individuano bug reali nella traduzione</a:t>
            </a:r>
          </a:p>
          <a:p>
            <a:pPr algn="l">
              <a:lnSpc>
                <a:spcPts val="3774"/>
              </a:lnSpc>
            </a:pP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Riduzione del lavoro manuale: il tempo di validazione si riduce fino all’80% rispetto al processo tradizionale.</a:t>
            </a:r>
          </a:p>
          <a:p>
            <a:pPr algn="l">
              <a:lnSpc>
                <a:spcPts val="3774"/>
              </a:lnSpc>
            </a:pPr>
          </a:p>
          <a:p>
            <a:pPr algn="l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Gestione delle risorse enterprise: il framework supporta SQL, CICS, IMS e file I/O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833" y="1245926"/>
            <a:ext cx="81714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 TEST HANNO PRODOTTO RISULTATI POSITIVI: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48495"/>
            <a:ext cx="170954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COME GIÀ NOTO, IL PROCESSO DI MIGRAZIONE DI UN SISTEMA LEGACY È UN TASK COMPLESSO.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LA DIFFICOLTÀ DEL PROBLEMA RISIEDE NELLA NATURA STESSA DEL CODICE: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71440"/>
            <a:ext cx="12112584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MANCANZA DI DOCUMENTAZIONE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POSSIBILE PRESENZA DI CODICE DI BASSA QUALITÀ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POSSIBILI DISSERVIZI IN FASE DI MIGRAZIONE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98401"/>
            <a:ext cx="157262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 QUESTO LAVORO PRELIMINARE, IL FOCUS È STATO QUELLO DI TROVARE SISTEMI (BASATI SU AI E NON) CHE POTESSERO AFFRONTARE QUESTE DIFFICOLTÀ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64038"/>
            <a:ext cx="1261332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BENCHMARK E VALUTAZIONE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02167" y="857257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389587" y="-6966880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545856" y="-8706588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8256" y="857250"/>
            <a:ext cx="6571488" cy="156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CODEXGLUE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3070" y="3980964"/>
            <a:ext cx="16021859" cy="366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BENCHMARK MULTI-TASK CON 10 TASK E 14 DATASET PER VALUTARE MODELLI  SU CODE UNDERSTANDING E GENERATION, CON 3 BASELINE (CODEBERT, CODEGPT, ENCODER-DECODER)</a:t>
            </a:r>
          </a:p>
        </p:txBody>
      </p:sp>
      <p:grpSp>
        <p:nvGrpSpPr>
          <p:cNvPr name="Group 4" id="4"/>
          <p:cNvGrpSpPr/>
          <p:nvPr/>
        </p:nvGrpSpPr>
        <p:grpSpPr>
          <a:xfrm rot="-3707569">
            <a:off x="12343518" y="-10633665"/>
            <a:ext cx="7603751" cy="17859958"/>
            <a:chOff x="0" y="0"/>
            <a:chExt cx="2002634" cy="4703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77989" y="934519"/>
          <a:ext cx="16081311" cy="8494148"/>
        </p:xfrm>
        <a:graphic>
          <a:graphicData uri="http://schemas.openxmlformats.org/drawingml/2006/table">
            <a:tbl>
              <a:tblPr/>
              <a:tblGrid>
                <a:gridCol w="4020328"/>
                <a:gridCol w="4020328"/>
                <a:gridCol w="4020328"/>
                <a:gridCol w="4020328"/>
              </a:tblGrid>
              <a:tr h="22739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619"/>
                        </a:lnSpc>
                      </a:pPr>
                      <a:r>
                        <a:rPr lang="en-US" sz="32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CODE-CODE</a:t>
                      </a:r>
                      <a:r>
                        <a:rPr lang="en-US" sz="32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</a:p>
                    <a:p>
                      <a:pPr algn="ctr">
                        <a:lnSpc>
                          <a:spcPts val="46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CODE-TEXT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TEXT-TEXT</a:t>
                      </a:r>
                      <a:r>
                        <a:rPr lang="en-US" sz="3300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20"/>
                        </a:lnSpc>
                        <a:defRPr/>
                      </a:pPr>
                      <a:r>
                        <a:rPr lang="en-US" sz="3300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TEXT-CODE</a:t>
                      </a:r>
                      <a:r>
                        <a:rPr lang="en-US" sz="3300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BDD"/>
                    </a:solidFill>
                  </a:tcPr>
                </a:tc>
              </a:tr>
              <a:tr h="62202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CLONE DETECTION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DEFECT DETECTION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CLOZE TEST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 COMPLETION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 REPAIR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 TRANSLATION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CODE SUMMARIZATION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DOCUMENTATION TRANSLATION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NATURAL LANGUAGE CODE SEARCH 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4C4C4B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TEXT-TO-CODE GENERATION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847" y="2735317"/>
            <a:ext cx="10369582" cy="267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291" indent="-274146" lvl="1">
              <a:lnSpc>
                <a:spcPts val="3555"/>
              </a:lnSpc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Approcci architetturali</a:t>
            </a:r>
          </a:p>
          <a:p>
            <a:pPr algn="l" marL="548291" indent="-274146" lvl="1">
              <a:lnSpc>
                <a:spcPts val="3555"/>
              </a:lnSpc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Sistemi per la scomposizione in microservizi</a:t>
            </a:r>
          </a:p>
          <a:p>
            <a:pPr algn="l" marL="548291" indent="-274146" lvl="1">
              <a:lnSpc>
                <a:spcPts val="3555"/>
              </a:lnSpc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Tool di supporto alla migrazione</a:t>
            </a:r>
          </a:p>
          <a:p>
            <a:pPr algn="l" marL="548291" indent="-274146" lvl="1">
              <a:lnSpc>
                <a:spcPts val="3555"/>
              </a:lnSpc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Traduzione del codice via LLM</a:t>
            </a:r>
          </a:p>
          <a:p>
            <a:pPr algn="l" marL="548291" indent="-274146" lvl="1">
              <a:lnSpc>
                <a:spcPts val="3555"/>
              </a:lnSpc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Tool automatici basati su AI</a:t>
            </a:r>
          </a:p>
          <a:p>
            <a:pPr algn="l" marL="548291" indent="-274146" lvl="1">
              <a:lnSpc>
                <a:spcPts val="3555"/>
              </a:lnSpc>
              <a:spcBef>
                <a:spcPct val="0"/>
              </a:spcBef>
              <a:buFont typeface="Arial"/>
              <a:buChar char="•"/>
            </a:pPr>
            <a:r>
              <a:rPr lang="en-US" sz="2539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Testing automatico del codice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76454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GLI ARTICOLI TROVATI SONO STATI DIVISI IN BASE AL PUNTO CRITICO CHE AFFRONTANO: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762625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 AGGIUNTA, SONO STATI RICERCATI DEI SISTEMI CHE AFFRONTANO IN MANIERA ALTERNATIVA UNA SERIE DI PROBLEMI SPECIFICI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89012"/>
            <a:ext cx="9423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SISTEMI PER LA RAPPRESENTAZIONE INTERMEDIA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BENCHMARK E VALIDAZIONE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147" y="4364038"/>
            <a:ext cx="1307261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C4C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APPROCCIO AGILE-ASSISTED</a:t>
            </a:r>
          </a:p>
        </p:txBody>
      </p:sp>
      <p:grpSp>
        <p:nvGrpSpPr>
          <p:cNvPr name="Group 3" id="3"/>
          <p:cNvGrpSpPr/>
          <p:nvPr/>
        </p:nvGrpSpPr>
        <p:grpSpPr>
          <a:xfrm rot="-7757322">
            <a:off x="11691620" y="700315"/>
            <a:ext cx="7603751" cy="17859958"/>
            <a:chOff x="0" y="0"/>
            <a:chExt cx="2002634" cy="470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67641">
            <a:off x="13479040" y="-7123823"/>
            <a:ext cx="7603751" cy="17859958"/>
            <a:chOff x="0" y="0"/>
            <a:chExt cx="2002634" cy="4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42636">
            <a:off x="10635309" y="-8863530"/>
            <a:ext cx="7603751" cy="17859958"/>
            <a:chOff x="0" y="0"/>
            <a:chExt cx="2002634" cy="4703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2634" cy="4703857"/>
            </a:xfrm>
            <a:custGeom>
              <a:avLst/>
              <a:gdLst/>
              <a:ahLst/>
              <a:cxnLst/>
              <a:rect r="r" b="b" t="t" l="l"/>
              <a:pathLst>
                <a:path h="4703857" w="2002634">
                  <a:moveTo>
                    <a:pt x="0" y="0"/>
                  </a:moveTo>
                  <a:lnTo>
                    <a:pt x="2002634" y="0"/>
                  </a:lnTo>
                  <a:lnTo>
                    <a:pt x="2002634" y="4703857"/>
                  </a:lnTo>
                  <a:lnTo>
                    <a:pt x="0" y="4703857"/>
                  </a:lnTo>
                  <a:close/>
                </a:path>
              </a:pathLst>
            </a:custGeom>
            <a:solidFill>
              <a:srgbClr val="345C72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2634" cy="474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999765"/>
            <a:ext cx="16230600" cy="3915632"/>
          </a:xfrm>
          <a:custGeom>
            <a:avLst/>
            <a:gdLst/>
            <a:ahLst/>
            <a:cxnLst/>
            <a:rect r="r" b="b" t="t" l="l"/>
            <a:pathLst>
              <a:path h="3915632" w="16230600">
                <a:moveTo>
                  <a:pt x="0" y="0"/>
                </a:moveTo>
                <a:lnTo>
                  <a:pt x="16230600" y="0"/>
                </a:lnTo>
                <a:lnTo>
                  <a:pt x="16230600" y="3915632"/>
                </a:lnTo>
                <a:lnTo>
                  <a:pt x="0" y="391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CHATTERJEE ET. AL. HANNO PRESENTATO UNA SUITE DI STRUMENTI BASATI SU INTEL PIN (INSTRUMENTATION DINAMICA) IN SUPPORTO AD UNA STRATEGIA AGILE PER LA MIGRAZIONE DI CODICE LEGACY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47557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È STATO MISURATO UN’INCREMENTO DEL 30% ALLA SPRINT VELOCITY DOVUTO ALL’INTRODUZIONE DELLA SUITE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3618" y="3568167"/>
            <a:ext cx="13080765" cy="5690133"/>
          </a:xfrm>
          <a:custGeom>
            <a:avLst/>
            <a:gdLst/>
            <a:ahLst/>
            <a:cxnLst/>
            <a:rect r="r" b="b" t="t" l="l"/>
            <a:pathLst>
              <a:path h="5690133" w="13080765">
                <a:moveTo>
                  <a:pt x="0" y="0"/>
                </a:moveTo>
                <a:lnTo>
                  <a:pt x="13080764" y="0"/>
                </a:lnTo>
                <a:lnTo>
                  <a:pt x="13080764" y="5690133"/>
                </a:lnTo>
                <a:lnTo>
                  <a:pt x="0" y="5690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78991"/>
            <a:ext cx="1623060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A5963"/>
                </a:solidFill>
                <a:latin typeface="HK Grotesk"/>
                <a:ea typeface="HK Grotesk"/>
                <a:cs typeface="HK Grotesk"/>
                <a:sym typeface="HK Grotesk"/>
              </a:rPr>
              <a:t>I golden data (o golden test data) sono insiemi di input–output reali estratti automaticamente dall’esecuzione del sistema legacy tramite instrumentation.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A5963"/>
                </a:solidFill>
                <a:latin typeface="HK Grotesk"/>
                <a:ea typeface="HK Grotesk"/>
                <a:cs typeface="HK Grotesk"/>
                <a:sym typeface="HK Grotesk"/>
              </a:rPr>
              <a:t> Servono come riferimento (“gold standard”) per verificare che il nuovo sistema modernizzato riproduca esattamente il comportamento originale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C4C4B"/>
                </a:solidFill>
                <a:latin typeface="HK Grotesk"/>
                <a:ea typeface="HK Grotesk"/>
                <a:cs typeface="HK Grotesk"/>
                <a:sym typeface="HK Grotesk"/>
              </a:rPr>
              <a:t>INOLTRE MEDIANTE LA SUITE SONO STATI ESTRATTI CON SUCCESSO, NEI VARI ESPERIMENTI ESEGUITI, I GOLDEN DATAS NECESSARI AI 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DAG7BtFv7P8</dc:identifier>
  <dcterms:modified xsi:type="dcterms:W3CDTF">2011-08-01T06:04:30Z</dcterms:modified>
  <cp:revision>1</cp:revision>
  <dc:title>migrazione sistemi Cobold</dc:title>
</cp:coreProperties>
</file>